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82" d="100"/>
          <a:sy n="82" d="100"/>
        </p:scale>
        <p:origin x="71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ACC2E-7A60-4C01-BD10-9529F8A2284D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6D13C-06E1-4731-8715-991331116C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81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6D13C-06E1-4731-8715-991331116C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2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980491" y="0"/>
            <a:ext cx="621150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608593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85200" y="2781300"/>
            <a:ext cx="179832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195" y="0"/>
            <a:ext cx="1206880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400" y="4874259"/>
            <a:ext cx="1736089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7780" algn="ctr">
              <a:lnSpc>
                <a:spcPct val="1528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EQUITY  </a:t>
            </a:r>
            <a:r>
              <a:rPr sz="2400" b="1" dirty="0">
                <a:latin typeface="Arial"/>
                <a:cs typeface="Arial"/>
              </a:rPr>
              <a:t>RESEARCH</a:t>
            </a:r>
            <a:endParaRPr sz="2400">
              <a:latin typeface="Arial"/>
              <a:cs typeface="Arial"/>
            </a:endParaRPr>
          </a:p>
          <a:p>
            <a:pPr marR="6985" algn="ctr">
              <a:lnSpc>
                <a:spcPct val="100000"/>
              </a:lnSpc>
              <a:spcBef>
                <a:spcPts val="920"/>
              </a:spcBef>
            </a:pPr>
            <a:r>
              <a:rPr sz="1100" b="1" spc="-5" dirty="0">
                <a:latin typeface="Arial"/>
                <a:cs typeface="Arial"/>
              </a:rPr>
              <a:t>PIC </a:t>
            </a:r>
            <a:r>
              <a:rPr sz="1100" b="1" spc="-10" dirty="0">
                <a:latin typeface="Arial"/>
                <a:cs typeface="Arial"/>
              </a:rPr>
              <a:t>CONSULTING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TEAM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500" y="609600"/>
            <a:ext cx="2381885" cy="17475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90500" marR="5080" indent="-177800">
              <a:lnSpc>
                <a:spcPts val="2700"/>
              </a:lnSpc>
              <a:spcBef>
                <a:spcPts val="240"/>
              </a:spcBef>
              <a:buChar char="•"/>
              <a:tabLst>
                <a:tab pos="190500" algn="l"/>
              </a:tabLst>
            </a:pPr>
            <a:r>
              <a:rPr sz="2300" spc="-5" dirty="0">
                <a:solidFill>
                  <a:srgbClr val="FFFFFF"/>
                </a:solidFill>
                <a:latin typeface="Trebuchet MS"/>
                <a:cs typeface="Trebuchet MS"/>
              </a:rPr>
              <a:t>EUROPE,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rebuchet MS"/>
                <a:cs typeface="Trebuchet MS"/>
              </a:rPr>
              <a:t>MIDDLE  EAST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rebuchet MS"/>
                <a:cs typeface="Trebuchet MS"/>
              </a:rPr>
              <a:t>AFRICA</a:t>
            </a:r>
            <a:endParaRPr sz="2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469900">
              <a:lnSpc>
                <a:spcPts val="2730"/>
              </a:lnSpc>
            </a:pPr>
            <a:r>
              <a:rPr sz="2300" spc="-5" dirty="0">
                <a:solidFill>
                  <a:srgbClr val="FFFFFF"/>
                </a:solidFill>
                <a:latin typeface="Trebuchet MS"/>
                <a:cs typeface="Trebuchet MS"/>
              </a:rPr>
              <a:t>$34.7</a:t>
            </a:r>
            <a:r>
              <a:rPr lang="es-ES" sz="2300" spc="-5" dirty="0" err="1">
                <a:solidFill>
                  <a:srgbClr val="FFFFFF"/>
                </a:solidFill>
                <a:latin typeface="Trebuchet MS"/>
                <a:cs typeface="Trebuchet MS"/>
              </a:rPr>
              <a:t>bn</a:t>
            </a:r>
            <a:endParaRPr sz="2300" dirty="0">
              <a:latin typeface="Trebuchet MS"/>
              <a:cs typeface="Trebuchet MS"/>
            </a:endParaRPr>
          </a:p>
          <a:p>
            <a:pPr marL="469900">
              <a:lnSpc>
                <a:spcPts val="2730"/>
              </a:lnSpc>
            </a:pPr>
            <a:r>
              <a:rPr sz="2300" spc="-5" dirty="0">
                <a:solidFill>
                  <a:srgbClr val="FFFFFF"/>
                </a:solidFill>
                <a:latin typeface="Trebuchet MS"/>
                <a:cs typeface="Trebuchet MS"/>
              </a:rPr>
              <a:t>+11.5%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39509" y="2468961"/>
            <a:ext cx="2565400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Latin</a:t>
            </a:r>
            <a:r>
              <a:rPr sz="3300" spc="-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America</a:t>
            </a:r>
            <a:endParaRPr sz="3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0"/>
              </a:spcBef>
            </a:pP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$5.6bn</a:t>
            </a:r>
            <a:endParaRPr sz="3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0"/>
              </a:spcBef>
            </a:pP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3300" spc="-24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3300" dirty="0">
                <a:solidFill>
                  <a:srgbClr val="FFFFFF"/>
                </a:solidFill>
                <a:latin typeface="Arial"/>
                <a:cs typeface="Arial"/>
              </a:rPr>
              <a:t>1%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88375" y="829624"/>
            <a:ext cx="5215249" cy="520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5" y="0"/>
            <a:ext cx="12173585" cy="5333365"/>
          </a:xfrm>
          <a:custGeom>
            <a:avLst/>
            <a:gdLst/>
            <a:ahLst/>
            <a:cxnLst/>
            <a:rect l="l" t="t" r="r" b="b"/>
            <a:pathLst>
              <a:path w="12173585" h="5333365">
                <a:moveTo>
                  <a:pt x="0" y="0"/>
                </a:moveTo>
                <a:lnTo>
                  <a:pt x="12173149" y="0"/>
                </a:lnTo>
                <a:lnTo>
                  <a:pt x="12173149" y="5333095"/>
                </a:lnTo>
                <a:lnTo>
                  <a:pt x="0" y="5333095"/>
                </a:lnTo>
                <a:lnTo>
                  <a:pt x="0" y="0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5592" y="0"/>
            <a:ext cx="2750820" cy="1536065"/>
          </a:xfrm>
          <a:custGeom>
            <a:avLst/>
            <a:gdLst/>
            <a:ahLst/>
            <a:cxnLst/>
            <a:rect l="l" t="t" r="r" b="b"/>
            <a:pathLst>
              <a:path w="2750820" h="1536065">
                <a:moveTo>
                  <a:pt x="2740229" y="0"/>
                </a:moveTo>
                <a:lnTo>
                  <a:pt x="10107" y="0"/>
                </a:lnTo>
                <a:lnTo>
                  <a:pt x="7099" y="19709"/>
                </a:lnTo>
                <a:lnTo>
                  <a:pt x="4009" y="54506"/>
                </a:lnTo>
                <a:lnTo>
                  <a:pt x="1788" y="89546"/>
                </a:lnTo>
                <a:lnTo>
                  <a:pt x="449" y="124818"/>
                </a:lnTo>
                <a:lnTo>
                  <a:pt x="0" y="160312"/>
                </a:lnTo>
                <a:lnTo>
                  <a:pt x="831" y="208590"/>
                </a:lnTo>
                <a:lnTo>
                  <a:pt x="3308" y="256450"/>
                </a:lnTo>
                <a:lnTo>
                  <a:pt x="7402" y="303865"/>
                </a:lnTo>
                <a:lnTo>
                  <a:pt x="13087" y="350807"/>
                </a:lnTo>
                <a:lnTo>
                  <a:pt x="20335" y="397250"/>
                </a:lnTo>
                <a:lnTo>
                  <a:pt x="29119" y="443166"/>
                </a:lnTo>
                <a:lnTo>
                  <a:pt x="39412" y="488528"/>
                </a:lnTo>
                <a:lnTo>
                  <a:pt x="51186" y="533308"/>
                </a:lnTo>
                <a:lnTo>
                  <a:pt x="64414" y="577479"/>
                </a:lnTo>
                <a:lnTo>
                  <a:pt x="79069" y="621015"/>
                </a:lnTo>
                <a:lnTo>
                  <a:pt x="95124" y="663887"/>
                </a:lnTo>
                <a:lnTo>
                  <a:pt x="112551" y="706069"/>
                </a:lnTo>
                <a:lnTo>
                  <a:pt x="131323" y="747533"/>
                </a:lnTo>
                <a:lnTo>
                  <a:pt x="151413" y="788251"/>
                </a:lnTo>
                <a:lnTo>
                  <a:pt x="172793" y="828198"/>
                </a:lnTo>
                <a:lnTo>
                  <a:pt x="195437" y="867344"/>
                </a:lnTo>
                <a:lnTo>
                  <a:pt x="219316" y="905664"/>
                </a:lnTo>
                <a:lnTo>
                  <a:pt x="244405" y="943130"/>
                </a:lnTo>
                <a:lnTo>
                  <a:pt x="270674" y="979714"/>
                </a:lnTo>
                <a:lnTo>
                  <a:pt x="298098" y="1015389"/>
                </a:lnTo>
                <a:lnTo>
                  <a:pt x="326649" y="1050128"/>
                </a:lnTo>
                <a:lnTo>
                  <a:pt x="356299" y="1083905"/>
                </a:lnTo>
                <a:lnTo>
                  <a:pt x="387022" y="1116690"/>
                </a:lnTo>
                <a:lnTo>
                  <a:pt x="418790" y="1148458"/>
                </a:lnTo>
                <a:lnTo>
                  <a:pt x="451575" y="1179181"/>
                </a:lnTo>
                <a:lnTo>
                  <a:pt x="485351" y="1208831"/>
                </a:lnTo>
                <a:lnTo>
                  <a:pt x="520091" y="1237382"/>
                </a:lnTo>
                <a:lnTo>
                  <a:pt x="555766" y="1264806"/>
                </a:lnTo>
                <a:lnTo>
                  <a:pt x="592350" y="1291075"/>
                </a:lnTo>
                <a:lnTo>
                  <a:pt x="629816" y="1316164"/>
                </a:lnTo>
                <a:lnTo>
                  <a:pt x="668136" y="1340043"/>
                </a:lnTo>
                <a:lnTo>
                  <a:pt x="707282" y="1362687"/>
                </a:lnTo>
                <a:lnTo>
                  <a:pt x="747229" y="1384067"/>
                </a:lnTo>
                <a:lnTo>
                  <a:pt x="787947" y="1404157"/>
                </a:lnTo>
                <a:lnTo>
                  <a:pt x="829411" y="1422929"/>
                </a:lnTo>
                <a:lnTo>
                  <a:pt x="871593" y="1440356"/>
                </a:lnTo>
                <a:lnTo>
                  <a:pt x="914465" y="1456411"/>
                </a:lnTo>
                <a:lnTo>
                  <a:pt x="958000" y="1471066"/>
                </a:lnTo>
                <a:lnTo>
                  <a:pt x="1002172" y="1484294"/>
                </a:lnTo>
                <a:lnTo>
                  <a:pt x="1046952" y="1496068"/>
                </a:lnTo>
                <a:lnTo>
                  <a:pt x="1092314" y="1506361"/>
                </a:lnTo>
                <a:lnTo>
                  <a:pt x="1138230" y="1515145"/>
                </a:lnTo>
                <a:lnTo>
                  <a:pt x="1184673" y="1522393"/>
                </a:lnTo>
                <a:lnTo>
                  <a:pt x="1231615" y="1528078"/>
                </a:lnTo>
                <a:lnTo>
                  <a:pt x="1279030" y="1532172"/>
                </a:lnTo>
                <a:lnTo>
                  <a:pt x="1326890" y="1534649"/>
                </a:lnTo>
                <a:lnTo>
                  <a:pt x="1375168" y="1535480"/>
                </a:lnTo>
                <a:lnTo>
                  <a:pt x="1423446" y="1534649"/>
                </a:lnTo>
                <a:lnTo>
                  <a:pt x="1471306" y="1532172"/>
                </a:lnTo>
                <a:lnTo>
                  <a:pt x="1518721" y="1528078"/>
                </a:lnTo>
                <a:lnTo>
                  <a:pt x="1565664" y="1522393"/>
                </a:lnTo>
                <a:lnTo>
                  <a:pt x="1612107" y="1515145"/>
                </a:lnTo>
                <a:lnTo>
                  <a:pt x="1658023" y="1506361"/>
                </a:lnTo>
                <a:lnTo>
                  <a:pt x="1703384" y="1496068"/>
                </a:lnTo>
                <a:lnTo>
                  <a:pt x="1748165" y="1484294"/>
                </a:lnTo>
                <a:lnTo>
                  <a:pt x="1792336" y="1471066"/>
                </a:lnTo>
                <a:lnTo>
                  <a:pt x="1835872" y="1456411"/>
                </a:lnTo>
                <a:lnTo>
                  <a:pt x="1878744" y="1440356"/>
                </a:lnTo>
                <a:lnTo>
                  <a:pt x="1920925" y="1422929"/>
                </a:lnTo>
                <a:lnTo>
                  <a:pt x="1962389" y="1404157"/>
                </a:lnTo>
                <a:lnTo>
                  <a:pt x="2003108" y="1384067"/>
                </a:lnTo>
                <a:lnTo>
                  <a:pt x="2043054" y="1362687"/>
                </a:lnTo>
                <a:lnTo>
                  <a:pt x="2082201" y="1340043"/>
                </a:lnTo>
                <a:lnTo>
                  <a:pt x="2120521" y="1316164"/>
                </a:lnTo>
                <a:lnTo>
                  <a:pt x="2157986" y="1291075"/>
                </a:lnTo>
                <a:lnTo>
                  <a:pt x="2194570" y="1264806"/>
                </a:lnTo>
                <a:lnTo>
                  <a:pt x="2230246" y="1237382"/>
                </a:lnTo>
                <a:lnTo>
                  <a:pt x="2264985" y="1208831"/>
                </a:lnTo>
                <a:lnTo>
                  <a:pt x="2298761" y="1179181"/>
                </a:lnTo>
                <a:lnTo>
                  <a:pt x="2331547" y="1148458"/>
                </a:lnTo>
                <a:lnTo>
                  <a:pt x="2363315" y="1116690"/>
                </a:lnTo>
                <a:lnTo>
                  <a:pt x="2394037" y="1083905"/>
                </a:lnTo>
                <a:lnTo>
                  <a:pt x="2423688" y="1050128"/>
                </a:lnTo>
                <a:lnTo>
                  <a:pt x="2452238" y="1015389"/>
                </a:lnTo>
                <a:lnTo>
                  <a:pt x="2479662" y="979714"/>
                </a:lnTo>
                <a:lnTo>
                  <a:pt x="2505932" y="943130"/>
                </a:lnTo>
                <a:lnTo>
                  <a:pt x="2531020" y="905664"/>
                </a:lnTo>
                <a:lnTo>
                  <a:pt x="2554900" y="867344"/>
                </a:lnTo>
                <a:lnTo>
                  <a:pt x="2577543" y="828198"/>
                </a:lnTo>
                <a:lnTo>
                  <a:pt x="2598924" y="788251"/>
                </a:lnTo>
                <a:lnTo>
                  <a:pt x="2619013" y="747533"/>
                </a:lnTo>
                <a:lnTo>
                  <a:pt x="2637786" y="706069"/>
                </a:lnTo>
                <a:lnTo>
                  <a:pt x="2655213" y="663887"/>
                </a:lnTo>
                <a:lnTo>
                  <a:pt x="2671267" y="621015"/>
                </a:lnTo>
                <a:lnTo>
                  <a:pt x="2685922" y="577479"/>
                </a:lnTo>
                <a:lnTo>
                  <a:pt x="2699151" y="533308"/>
                </a:lnTo>
                <a:lnTo>
                  <a:pt x="2710925" y="488528"/>
                </a:lnTo>
                <a:lnTo>
                  <a:pt x="2721217" y="443166"/>
                </a:lnTo>
                <a:lnTo>
                  <a:pt x="2730001" y="397250"/>
                </a:lnTo>
                <a:lnTo>
                  <a:pt x="2737249" y="350807"/>
                </a:lnTo>
                <a:lnTo>
                  <a:pt x="2742934" y="303865"/>
                </a:lnTo>
                <a:lnTo>
                  <a:pt x="2747029" y="256450"/>
                </a:lnTo>
                <a:lnTo>
                  <a:pt x="2749505" y="208590"/>
                </a:lnTo>
                <a:lnTo>
                  <a:pt x="2750337" y="160312"/>
                </a:lnTo>
                <a:lnTo>
                  <a:pt x="2749888" y="124818"/>
                </a:lnTo>
                <a:lnTo>
                  <a:pt x="2748547" y="89546"/>
                </a:lnTo>
                <a:lnTo>
                  <a:pt x="2746327" y="54506"/>
                </a:lnTo>
                <a:lnTo>
                  <a:pt x="2743236" y="19709"/>
                </a:lnTo>
                <a:lnTo>
                  <a:pt x="2740229" y="0"/>
                </a:lnTo>
                <a:close/>
              </a:path>
            </a:pathLst>
          </a:custGeom>
          <a:solidFill>
            <a:srgbClr val="C58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25" y="5333095"/>
            <a:ext cx="12173585" cy="1525270"/>
          </a:xfrm>
          <a:custGeom>
            <a:avLst/>
            <a:gdLst/>
            <a:ahLst/>
            <a:cxnLst/>
            <a:rect l="l" t="t" r="r" b="b"/>
            <a:pathLst>
              <a:path w="12173585" h="1525270">
                <a:moveTo>
                  <a:pt x="0" y="0"/>
                </a:moveTo>
                <a:lnTo>
                  <a:pt x="12173149" y="0"/>
                </a:lnTo>
                <a:lnTo>
                  <a:pt x="12173149" y="1524904"/>
                </a:lnTo>
                <a:lnTo>
                  <a:pt x="0" y="15249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5253" y="1204913"/>
            <a:ext cx="2887663" cy="403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6482" y="1204913"/>
            <a:ext cx="2887663" cy="4034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4712" y="1204913"/>
            <a:ext cx="2887663" cy="4034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98939" y="5535748"/>
          <a:ext cx="7279640" cy="10912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811">
                <a:tc>
                  <a:txBody>
                    <a:bodyPr/>
                    <a:lstStyle/>
                    <a:p>
                      <a:pPr marL="31750">
                        <a:lnSpc>
                          <a:spcPts val="4655"/>
                        </a:lnSpc>
                      </a:pPr>
                      <a:r>
                        <a:rPr sz="4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$68.5bn</a:t>
                      </a:r>
                      <a:endParaRPr sz="4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4655"/>
                        </a:lnSpc>
                      </a:pPr>
                      <a:r>
                        <a:rPr sz="4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$32.2bn</a:t>
                      </a:r>
                      <a:endParaRPr sz="4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ts val="4655"/>
                        </a:lnSpc>
                      </a:pPr>
                      <a:r>
                        <a:rPr sz="4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$47.9bn</a:t>
                      </a:r>
                      <a:endParaRPr sz="4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11">
                <a:tc>
                  <a:txBody>
                    <a:bodyPr/>
                    <a:lstStyle/>
                    <a:p>
                      <a:pPr marL="617855">
                        <a:lnSpc>
                          <a:spcPts val="3590"/>
                        </a:lnSpc>
                      </a:pPr>
                      <a:r>
                        <a:rPr sz="36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+45%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3590"/>
                        </a:lnSpc>
                      </a:pPr>
                      <a:r>
                        <a:rPr sz="3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-15.1%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26415">
                        <a:lnSpc>
                          <a:spcPts val="3590"/>
                        </a:lnSpc>
                      </a:pPr>
                      <a:r>
                        <a:rPr sz="36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+13.5%</a:t>
                      </a:r>
                      <a:endParaRPr sz="3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5" y="0"/>
            <a:ext cx="12173585" cy="5333365"/>
          </a:xfrm>
          <a:custGeom>
            <a:avLst/>
            <a:gdLst/>
            <a:ahLst/>
            <a:cxnLst/>
            <a:rect l="l" t="t" r="r" b="b"/>
            <a:pathLst>
              <a:path w="12173585" h="5333365">
                <a:moveTo>
                  <a:pt x="0" y="0"/>
                </a:moveTo>
                <a:lnTo>
                  <a:pt x="12173149" y="0"/>
                </a:lnTo>
                <a:lnTo>
                  <a:pt x="12173149" y="5333095"/>
                </a:lnTo>
                <a:lnTo>
                  <a:pt x="0" y="5333095"/>
                </a:lnTo>
                <a:lnTo>
                  <a:pt x="0" y="0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25" y="5333095"/>
            <a:ext cx="12173585" cy="1525270"/>
          </a:xfrm>
          <a:custGeom>
            <a:avLst/>
            <a:gdLst/>
            <a:ahLst/>
            <a:cxnLst/>
            <a:rect l="l" t="t" r="r" b="b"/>
            <a:pathLst>
              <a:path w="12173585" h="1525270">
                <a:moveTo>
                  <a:pt x="0" y="0"/>
                </a:moveTo>
                <a:lnTo>
                  <a:pt x="12173149" y="0"/>
                </a:lnTo>
                <a:lnTo>
                  <a:pt x="12173149" y="1524904"/>
                </a:lnTo>
                <a:lnTo>
                  <a:pt x="0" y="15249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033" y="272714"/>
            <a:ext cx="7879167" cy="4908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5592" y="0"/>
            <a:ext cx="2750820" cy="1536065"/>
          </a:xfrm>
          <a:custGeom>
            <a:avLst/>
            <a:gdLst/>
            <a:ahLst/>
            <a:cxnLst/>
            <a:rect l="l" t="t" r="r" b="b"/>
            <a:pathLst>
              <a:path w="2750820" h="1536065">
                <a:moveTo>
                  <a:pt x="2740229" y="0"/>
                </a:moveTo>
                <a:lnTo>
                  <a:pt x="10107" y="0"/>
                </a:lnTo>
                <a:lnTo>
                  <a:pt x="7099" y="19709"/>
                </a:lnTo>
                <a:lnTo>
                  <a:pt x="4009" y="54506"/>
                </a:lnTo>
                <a:lnTo>
                  <a:pt x="1788" y="89546"/>
                </a:lnTo>
                <a:lnTo>
                  <a:pt x="449" y="124818"/>
                </a:lnTo>
                <a:lnTo>
                  <a:pt x="0" y="160312"/>
                </a:lnTo>
                <a:lnTo>
                  <a:pt x="831" y="208590"/>
                </a:lnTo>
                <a:lnTo>
                  <a:pt x="3308" y="256450"/>
                </a:lnTo>
                <a:lnTo>
                  <a:pt x="7402" y="303865"/>
                </a:lnTo>
                <a:lnTo>
                  <a:pt x="13087" y="350807"/>
                </a:lnTo>
                <a:lnTo>
                  <a:pt x="20335" y="397250"/>
                </a:lnTo>
                <a:lnTo>
                  <a:pt x="29119" y="443166"/>
                </a:lnTo>
                <a:lnTo>
                  <a:pt x="39412" y="488528"/>
                </a:lnTo>
                <a:lnTo>
                  <a:pt x="51186" y="533308"/>
                </a:lnTo>
                <a:lnTo>
                  <a:pt x="64414" y="577479"/>
                </a:lnTo>
                <a:lnTo>
                  <a:pt x="79069" y="621015"/>
                </a:lnTo>
                <a:lnTo>
                  <a:pt x="95124" y="663887"/>
                </a:lnTo>
                <a:lnTo>
                  <a:pt x="112551" y="706069"/>
                </a:lnTo>
                <a:lnTo>
                  <a:pt x="131323" y="747533"/>
                </a:lnTo>
                <a:lnTo>
                  <a:pt x="151413" y="788251"/>
                </a:lnTo>
                <a:lnTo>
                  <a:pt x="172793" y="828198"/>
                </a:lnTo>
                <a:lnTo>
                  <a:pt x="195437" y="867344"/>
                </a:lnTo>
                <a:lnTo>
                  <a:pt x="219316" y="905664"/>
                </a:lnTo>
                <a:lnTo>
                  <a:pt x="244405" y="943130"/>
                </a:lnTo>
                <a:lnTo>
                  <a:pt x="270674" y="979714"/>
                </a:lnTo>
                <a:lnTo>
                  <a:pt x="298098" y="1015389"/>
                </a:lnTo>
                <a:lnTo>
                  <a:pt x="326649" y="1050128"/>
                </a:lnTo>
                <a:lnTo>
                  <a:pt x="356299" y="1083905"/>
                </a:lnTo>
                <a:lnTo>
                  <a:pt x="387022" y="1116690"/>
                </a:lnTo>
                <a:lnTo>
                  <a:pt x="418790" y="1148458"/>
                </a:lnTo>
                <a:lnTo>
                  <a:pt x="451575" y="1179181"/>
                </a:lnTo>
                <a:lnTo>
                  <a:pt x="485351" y="1208831"/>
                </a:lnTo>
                <a:lnTo>
                  <a:pt x="520091" y="1237382"/>
                </a:lnTo>
                <a:lnTo>
                  <a:pt x="555766" y="1264806"/>
                </a:lnTo>
                <a:lnTo>
                  <a:pt x="592350" y="1291075"/>
                </a:lnTo>
                <a:lnTo>
                  <a:pt x="629816" y="1316164"/>
                </a:lnTo>
                <a:lnTo>
                  <a:pt x="668136" y="1340043"/>
                </a:lnTo>
                <a:lnTo>
                  <a:pt x="707282" y="1362687"/>
                </a:lnTo>
                <a:lnTo>
                  <a:pt x="747229" y="1384067"/>
                </a:lnTo>
                <a:lnTo>
                  <a:pt x="787947" y="1404157"/>
                </a:lnTo>
                <a:lnTo>
                  <a:pt x="829411" y="1422929"/>
                </a:lnTo>
                <a:lnTo>
                  <a:pt x="871593" y="1440356"/>
                </a:lnTo>
                <a:lnTo>
                  <a:pt x="914465" y="1456411"/>
                </a:lnTo>
                <a:lnTo>
                  <a:pt x="958000" y="1471066"/>
                </a:lnTo>
                <a:lnTo>
                  <a:pt x="1002172" y="1484294"/>
                </a:lnTo>
                <a:lnTo>
                  <a:pt x="1046952" y="1496068"/>
                </a:lnTo>
                <a:lnTo>
                  <a:pt x="1092314" y="1506361"/>
                </a:lnTo>
                <a:lnTo>
                  <a:pt x="1138230" y="1515145"/>
                </a:lnTo>
                <a:lnTo>
                  <a:pt x="1184673" y="1522393"/>
                </a:lnTo>
                <a:lnTo>
                  <a:pt x="1231615" y="1528078"/>
                </a:lnTo>
                <a:lnTo>
                  <a:pt x="1279030" y="1532172"/>
                </a:lnTo>
                <a:lnTo>
                  <a:pt x="1326890" y="1534649"/>
                </a:lnTo>
                <a:lnTo>
                  <a:pt x="1375168" y="1535480"/>
                </a:lnTo>
                <a:lnTo>
                  <a:pt x="1423446" y="1534649"/>
                </a:lnTo>
                <a:lnTo>
                  <a:pt x="1471306" y="1532172"/>
                </a:lnTo>
                <a:lnTo>
                  <a:pt x="1518721" y="1528078"/>
                </a:lnTo>
                <a:lnTo>
                  <a:pt x="1565664" y="1522393"/>
                </a:lnTo>
                <a:lnTo>
                  <a:pt x="1612107" y="1515145"/>
                </a:lnTo>
                <a:lnTo>
                  <a:pt x="1658023" y="1506361"/>
                </a:lnTo>
                <a:lnTo>
                  <a:pt x="1703384" y="1496068"/>
                </a:lnTo>
                <a:lnTo>
                  <a:pt x="1748165" y="1484294"/>
                </a:lnTo>
                <a:lnTo>
                  <a:pt x="1792336" y="1471066"/>
                </a:lnTo>
                <a:lnTo>
                  <a:pt x="1835872" y="1456411"/>
                </a:lnTo>
                <a:lnTo>
                  <a:pt x="1878744" y="1440356"/>
                </a:lnTo>
                <a:lnTo>
                  <a:pt x="1920925" y="1422929"/>
                </a:lnTo>
                <a:lnTo>
                  <a:pt x="1962389" y="1404157"/>
                </a:lnTo>
                <a:lnTo>
                  <a:pt x="2003108" y="1384067"/>
                </a:lnTo>
                <a:lnTo>
                  <a:pt x="2043054" y="1362687"/>
                </a:lnTo>
                <a:lnTo>
                  <a:pt x="2082201" y="1340043"/>
                </a:lnTo>
                <a:lnTo>
                  <a:pt x="2120521" y="1316164"/>
                </a:lnTo>
                <a:lnTo>
                  <a:pt x="2157986" y="1291075"/>
                </a:lnTo>
                <a:lnTo>
                  <a:pt x="2194570" y="1264806"/>
                </a:lnTo>
                <a:lnTo>
                  <a:pt x="2230246" y="1237382"/>
                </a:lnTo>
                <a:lnTo>
                  <a:pt x="2264985" y="1208831"/>
                </a:lnTo>
                <a:lnTo>
                  <a:pt x="2298761" y="1179181"/>
                </a:lnTo>
                <a:lnTo>
                  <a:pt x="2331547" y="1148458"/>
                </a:lnTo>
                <a:lnTo>
                  <a:pt x="2363315" y="1116690"/>
                </a:lnTo>
                <a:lnTo>
                  <a:pt x="2394037" y="1083905"/>
                </a:lnTo>
                <a:lnTo>
                  <a:pt x="2423688" y="1050128"/>
                </a:lnTo>
                <a:lnTo>
                  <a:pt x="2452238" y="1015389"/>
                </a:lnTo>
                <a:lnTo>
                  <a:pt x="2479662" y="979714"/>
                </a:lnTo>
                <a:lnTo>
                  <a:pt x="2505932" y="943130"/>
                </a:lnTo>
                <a:lnTo>
                  <a:pt x="2531020" y="905664"/>
                </a:lnTo>
                <a:lnTo>
                  <a:pt x="2554900" y="867344"/>
                </a:lnTo>
                <a:lnTo>
                  <a:pt x="2577543" y="828198"/>
                </a:lnTo>
                <a:lnTo>
                  <a:pt x="2598924" y="788251"/>
                </a:lnTo>
                <a:lnTo>
                  <a:pt x="2619013" y="747533"/>
                </a:lnTo>
                <a:lnTo>
                  <a:pt x="2637786" y="706069"/>
                </a:lnTo>
                <a:lnTo>
                  <a:pt x="2655213" y="663887"/>
                </a:lnTo>
                <a:lnTo>
                  <a:pt x="2671267" y="621015"/>
                </a:lnTo>
                <a:lnTo>
                  <a:pt x="2685922" y="577479"/>
                </a:lnTo>
                <a:lnTo>
                  <a:pt x="2699151" y="533308"/>
                </a:lnTo>
                <a:lnTo>
                  <a:pt x="2710925" y="488528"/>
                </a:lnTo>
                <a:lnTo>
                  <a:pt x="2721217" y="443166"/>
                </a:lnTo>
                <a:lnTo>
                  <a:pt x="2730001" y="397250"/>
                </a:lnTo>
                <a:lnTo>
                  <a:pt x="2737249" y="350807"/>
                </a:lnTo>
                <a:lnTo>
                  <a:pt x="2742934" y="303865"/>
                </a:lnTo>
                <a:lnTo>
                  <a:pt x="2747029" y="256450"/>
                </a:lnTo>
                <a:lnTo>
                  <a:pt x="2749505" y="208590"/>
                </a:lnTo>
                <a:lnTo>
                  <a:pt x="2750337" y="160312"/>
                </a:lnTo>
                <a:lnTo>
                  <a:pt x="2749888" y="124818"/>
                </a:lnTo>
                <a:lnTo>
                  <a:pt x="2748547" y="89546"/>
                </a:lnTo>
                <a:lnTo>
                  <a:pt x="2746327" y="54506"/>
                </a:lnTo>
                <a:lnTo>
                  <a:pt x="2743236" y="19709"/>
                </a:lnTo>
                <a:lnTo>
                  <a:pt x="2740229" y="0"/>
                </a:lnTo>
                <a:close/>
              </a:path>
            </a:pathLst>
          </a:custGeom>
          <a:solidFill>
            <a:srgbClr val="C58C2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5177" y="598292"/>
            <a:ext cx="3840927" cy="5660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20250" y="620443"/>
            <a:ext cx="3761740" cy="5593080"/>
          </a:xfrm>
          <a:custGeom>
            <a:avLst/>
            <a:gdLst/>
            <a:ahLst/>
            <a:cxnLst/>
            <a:rect l="l" t="t" r="r" b="b"/>
            <a:pathLst>
              <a:path w="3761740" h="5593080">
                <a:moveTo>
                  <a:pt x="3497143" y="0"/>
                </a:moveTo>
                <a:lnTo>
                  <a:pt x="267337" y="0"/>
                </a:lnTo>
                <a:lnTo>
                  <a:pt x="219343" y="4319"/>
                </a:lnTo>
                <a:lnTo>
                  <a:pt x="174270" y="16770"/>
                </a:lnTo>
                <a:lnTo>
                  <a:pt x="132947" y="36493"/>
                </a:lnTo>
                <a:lnTo>
                  <a:pt x="95905" y="62783"/>
                </a:lnTo>
                <a:lnTo>
                  <a:pt x="63894" y="94827"/>
                </a:lnTo>
                <a:lnTo>
                  <a:pt x="37606" y="131841"/>
                </a:lnTo>
                <a:lnTo>
                  <a:pt x="17732" y="173038"/>
                </a:lnTo>
                <a:lnTo>
                  <a:pt x="4966" y="217634"/>
                </a:lnTo>
                <a:lnTo>
                  <a:pt x="0" y="264844"/>
                </a:lnTo>
                <a:lnTo>
                  <a:pt x="0" y="5325343"/>
                </a:lnTo>
                <a:lnTo>
                  <a:pt x="4233" y="5373324"/>
                </a:lnTo>
                <a:lnTo>
                  <a:pt x="16452" y="5418330"/>
                </a:lnTo>
                <a:lnTo>
                  <a:pt x="35933" y="5459648"/>
                </a:lnTo>
                <a:lnTo>
                  <a:pt x="61952" y="5496565"/>
                </a:lnTo>
                <a:lnTo>
                  <a:pt x="93788" y="5528368"/>
                </a:lnTo>
                <a:lnTo>
                  <a:pt x="130716" y="5554345"/>
                </a:lnTo>
                <a:lnTo>
                  <a:pt x="172014" y="5573782"/>
                </a:lnTo>
                <a:lnTo>
                  <a:pt x="216958" y="5585968"/>
                </a:lnTo>
                <a:lnTo>
                  <a:pt x="264826" y="5590188"/>
                </a:lnTo>
                <a:lnTo>
                  <a:pt x="3494632" y="5592698"/>
                </a:lnTo>
                <a:lnTo>
                  <a:pt x="3542461" y="5588395"/>
                </a:lnTo>
                <a:lnTo>
                  <a:pt x="3587540" y="5576004"/>
                </a:lnTo>
                <a:lnTo>
                  <a:pt x="3629099" y="5556298"/>
                </a:lnTo>
                <a:lnTo>
                  <a:pt x="3666371" y="5530052"/>
                </a:lnTo>
                <a:lnTo>
                  <a:pt x="3698588" y="5498042"/>
                </a:lnTo>
                <a:lnTo>
                  <a:pt x="3724983" y="5461043"/>
                </a:lnTo>
                <a:lnTo>
                  <a:pt x="3744787" y="5419828"/>
                </a:lnTo>
                <a:lnTo>
                  <a:pt x="3757232" y="5375173"/>
                </a:lnTo>
                <a:lnTo>
                  <a:pt x="3761552" y="5327853"/>
                </a:lnTo>
                <a:lnTo>
                  <a:pt x="3761552" y="267355"/>
                </a:lnTo>
                <a:lnTo>
                  <a:pt x="3757319" y="219398"/>
                </a:lnTo>
                <a:lnTo>
                  <a:pt x="3745104" y="174219"/>
                </a:lnTo>
                <a:lnTo>
                  <a:pt x="3725634" y="132585"/>
                </a:lnTo>
                <a:lnTo>
                  <a:pt x="3699635" y="95258"/>
                </a:lnTo>
                <a:lnTo>
                  <a:pt x="3667835" y="63003"/>
                </a:lnTo>
                <a:lnTo>
                  <a:pt x="3630959" y="36586"/>
                </a:lnTo>
                <a:lnTo>
                  <a:pt x="3589734" y="16770"/>
                </a:lnTo>
                <a:lnTo>
                  <a:pt x="3544848" y="4316"/>
                </a:lnTo>
                <a:lnTo>
                  <a:pt x="3497143" y="0"/>
                </a:lnTo>
                <a:close/>
              </a:path>
            </a:pathLst>
          </a:custGeom>
          <a:solidFill>
            <a:srgbClr val="ECE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48024" y="5774233"/>
            <a:ext cx="306004" cy="304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59100" y="5787154"/>
            <a:ext cx="284480" cy="284480"/>
          </a:xfrm>
          <a:custGeom>
            <a:avLst/>
            <a:gdLst/>
            <a:ahLst/>
            <a:cxnLst/>
            <a:rect l="l" t="t" r="r" b="b"/>
            <a:pathLst>
              <a:path w="284479" h="284479">
                <a:moveTo>
                  <a:pt x="142134" y="0"/>
                </a:moveTo>
                <a:lnTo>
                  <a:pt x="96781" y="7135"/>
                </a:lnTo>
                <a:lnTo>
                  <a:pt x="57710" y="27076"/>
                </a:lnTo>
                <a:lnTo>
                  <a:pt x="27102" y="57621"/>
                </a:lnTo>
                <a:lnTo>
                  <a:pt x="7139" y="96568"/>
                </a:lnTo>
                <a:lnTo>
                  <a:pt x="0" y="141718"/>
                </a:lnTo>
                <a:lnTo>
                  <a:pt x="7139" y="186271"/>
                </a:lnTo>
                <a:lnTo>
                  <a:pt x="27102" y="225242"/>
                </a:lnTo>
                <a:lnTo>
                  <a:pt x="57710" y="256150"/>
                </a:lnTo>
                <a:lnTo>
                  <a:pt x="96781" y="276514"/>
                </a:lnTo>
                <a:lnTo>
                  <a:pt x="142134" y="283853"/>
                </a:lnTo>
                <a:lnTo>
                  <a:pt x="186484" y="276514"/>
                </a:lnTo>
                <a:lnTo>
                  <a:pt x="225331" y="256150"/>
                </a:lnTo>
                <a:lnTo>
                  <a:pt x="256176" y="225242"/>
                </a:lnTo>
                <a:lnTo>
                  <a:pt x="276516" y="186271"/>
                </a:lnTo>
                <a:lnTo>
                  <a:pt x="283852" y="141718"/>
                </a:lnTo>
                <a:lnTo>
                  <a:pt x="276516" y="96568"/>
                </a:lnTo>
                <a:lnTo>
                  <a:pt x="256176" y="57621"/>
                </a:lnTo>
                <a:lnTo>
                  <a:pt x="225331" y="27076"/>
                </a:lnTo>
                <a:lnTo>
                  <a:pt x="186484" y="7135"/>
                </a:lnTo>
                <a:lnTo>
                  <a:pt x="142134" y="0"/>
                </a:lnTo>
                <a:close/>
              </a:path>
            </a:pathLst>
          </a:custGeom>
          <a:solidFill>
            <a:srgbClr val="CD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03081" y="5929289"/>
            <a:ext cx="139877" cy="141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59100" y="5927444"/>
            <a:ext cx="283852" cy="1435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6236" y="1168679"/>
            <a:ext cx="3582917" cy="44966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62470" y="878871"/>
            <a:ext cx="78960" cy="78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013177"/>
            <a:ext cx="5533390" cy="1845310"/>
          </a:xfrm>
          <a:custGeom>
            <a:avLst/>
            <a:gdLst/>
            <a:ahLst/>
            <a:cxnLst/>
            <a:rect l="l" t="t" r="r" b="b"/>
            <a:pathLst>
              <a:path w="5533390" h="1845309">
                <a:moveTo>
                  <a:pt x="0" y="1844822"/>
                </a:moveTo>
                <a:lnTo>
                  <a:pt x="0" y="0"/>
                </a:lnTo>
                <a:lnTo>
                  <a:pt x="5533050" y="0"/>
                </a:lnTo>
                <a:lnTo>
                  <a:pt x="5533050" y="1844822"/>
                </a:lnTo>
                <a:lnTo>
                  <a:pt x="0" y="1844822"/>
                </a:lnTo>
                <a:close/>
              </a:path>
            </a:pathLst>
          </a:custGeom>
          <a:solidFill>
            <a:srgbClr val="1C72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85900" y="469900"/>
            <a:ext cx="1735455" cy="82041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580"/>
              </a:spcBef>
            </a:pPr>
            <a:r>
              <a:rPr spc="-5" dirty="0">
                <a:solidFill>
                  <a:srgbClr val="000000"/>
                </a:solidFill>
              </a:rPr>
              <a:t>CO</a:t>
            </a:r>
            <a:r>
              <a:rPr dirty="0">
                <a:solidFill>
                  <a:srgbClr val="000000"/>
                </a:solidFill>
              </a:rPr>
              <a:t>S</a:t>
            </a:r>
            <a:r>
              <a:rPr spc="-5" dirty="0">
                <a:solidFill>
                  <a:srgbClr val="000000"/>
                </a:solidFill>
              </a:rPr>
              <a:t>TU</a:t>
            </a:r>
            <a:r>
              <a:rPr dirty="0">
                <a:solidFill>
                  <a:srgbClr val="000000"/>
                </a:solidFill>
              </a:rPr>
              <a:t>M</a:t>
            </a:r>
            <a:r>
              <a:rPr spc="-5" dirty="0">
                <a:solidFill>
                  <a:srgbClr val="000000"/>
                </a:solidFill>
              </a:rPr>
              <a:t>E</a:t>
            </a:r>
            <a:r>
              <a:rPr dirty="0">
                <a:solidFill>
                  <a:srgbClr val="000000"/>
                </a:solidFill>
              </a:rPr>
              <a:t>R  </a:t>
            </a:r>
            <a:r>
              <a:rPr spc="-60" dirty="0">
                <a:solidFill>
                  <a:srgbClr val="000000"/>
                </a:solidFill>
              </a:rPr>
              <a:t>TASTE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85900" y="2044700"/>
            <a:ext cx="2127885" cy="23317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82550">
              <a:lnSpc>
                <a:spcPts val="2900"/>
              </a:lnSpc>
              <a:spcBef>
                <a:spcPts val="580"/>
              </a:spcBef>
              <a:tabLst>
                <a:tab pos="1241425" algn="l"/>
              </a:tabLst>
            </a:pPr>
            <a:r>
              <a:rPr sz="2800" dirty="0">
                <a:latin typeface="Trebuchet MS"/>
                <a:cs typeface="Trebuchet MS"/>
              </a:rPr>
              <a:t>D</a:t>
            </a:r>
            <a:r>
              <a:rPr sz="2800" spc="-5" dirty="0">
                <a:latin typeface="Trebuchet MS"/>
                <a:cs typeface="Trebuchet MS"/>
              </a:rPr>
              <a:t>O</a:t>
            </a:r>
            <a:r>
              <a:rPr sz="2800" dirty="0">
                <a:latin typeface="Trebuchet MS"/>
                <a:cs typeface="Trebuchet MS"/>
              </a:rPr>
              <a:t>N’T	</a:t>
            </a:r>
            <a:r>
              <a:rPr sz="2800" spc="-5" dirty="0">
                <a:latin typeface="Trebuchet MS"/>
                <a:cs typeface="Trebuchet MS"/>
              </a:rPr>
              <a:t>MIND  </a:t>
            </a:r>
            <a:r>
              <a:rPr sz="2800" spc="-204" dirty="0">
                <a:latin typeface="Trebuchet MS"/>
                <a:cs typeface="Trebuchet MS"/>
              </a:rPr>
              <a:t>PAY </a:t>
            </a:r>
            <a:r>
              <a:rPr sz="2800" spc="-80" dirty="0">
                <a:latin typeface="Trebuchet MS"/>
                <a:cs typeface="Trebuchet MS"/>
              </a:rPr>
              <a:t>TO</a:t>
            </a:r>
            <a:r>
              <a:rPr sz="2800" spc="60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WIN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 marR="5080">
              <a:lnSpc>
                <a:spcPts val="2800"/>
              </a:lnSpc>
              <a:spcBef>
                <a:spcPts val="2600"/>
              </a:spcBef>
            </a:pPr>
            <a:r>
              <a:rPr sz="2800" spc="-5" dirty="0">
                <a:latin typeface="Trebuchet MS"/>
                <a:cs typeface="Trebuchet MS"/>
              </a:rPr>
              <a:t>MORE  COMPETITIVE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5900" y="5130800"/>
            <a:ext cx="24771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sz="2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rebuchet MS"/>
                <a:cs typeface="Trebuchet MS"/>
              </a:rPr>
              <a:t>CONSOLES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0467"/>
            <a:ext cx="5908307" cy="5357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57654" y="4662934"/>
            <a:ext cx="876300" cy="419100"/>
          </a:xfrm>
          <a:custGeom>
            <a:avLst/>
            <a:gdLst/>
            <a:ahLst/>
            <a:cxnLst/>
            <a:rect l="l" t="t" r="r" b="b"/>
            <a:pathLst>
              <a:path w="876300" h="419100">
                <a:moveTo>
                  <a:pt x="0" y="0"/>
                </a:moveTo>
                <a:lnTo>
                  <a:pt x="876153" y="0"/>
                </a:lnTo>
                <a:lnTo>
                  <a:pt x="876153" y="418513"/>
                </a:lnTo>
                <a:lnTo>
                  <a:pt x="0" y="418513"/>
                </a:ln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77870"/>
            <a:ext cx="5455401" cy="31461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24391" y="5015498"/>
            <a:ext cx="5467985" cy="1842770"/>
          </a:xfrm>
          <a:custGeom>
            <a:avLst/>
            <a:gdLst/>
            <a:ahLst/>
            <a:cxnLst/>
            <a:rect l="l" t="t" r="r" b="b"/>
            <a:pathLst>
              <a:path w="5467984" h="1842770">
                <a:moveTo>
                  <a:pt x="0" y="0"/>
                </a:moveTo>
                <a:lnTo>
                  <a:pt x="5467607" y="0"/>
                </a:lnTo>
                <a:lnTo>
                  <a:pt x="5467607" y="1842502"/>
                </a:lnTo>
                <a:lnTo>
                  <a:pt x="0" y="1842502"/>
                </a:lnTo>
                <a:lnTo>
                  <a:pt x="0" y="0"/>
                </a:lnTo>
                <a:close/>
              </a:path>
            </a:pathLst>
          </a:custGeom>
          <a:solidFill>
            <a:srgbClr val="733B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21500" y="774700"/>
            <a:ext cx="2254250" cy="82041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>
              <a:lnSpc>
                <a:spcPts val="2900"/>
              </a:lnSpc>
              <a:spcBef>
                <a:spcPts val="580"/>
              </a:spcBef>
            </a:pPr>
            <a:r>
              <a:rPr lang="en-US" spc="-5" dirty="0">
                <a:solidFill>
                  <a:srgbClr val="000000"/>
                </a:solidFill>
              </a:rPr>
              <a:t>DON’T </a:t>
            </a:r>
            <a:r>
              <a:rPr lang="en-US" dirty="0">
                <a:solidFill>
                  <a:srgbClr val="000000"/>
                </a:solidFill>
              </a:rPr>
              <a:t>LIKE</a:t>
            </a:r>
            <a:r>
              <a:rPr lang="en-US" spc="-9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PAY  TO</a:t>
            </a:r>
            <a:r>
              <a:rPr lang="en-US" spc="-15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WIN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21500" y="2349500"/>
            <a:ext cx="2451100" cy="242887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173990">
              <a:lnSpc>
                <a:spcPts val="2900"/>
              </a:lnSpc>
              <a:spcBef>
                <a:spcPts val="580"/>
              </a:spcBef>
            </a:pPr>
            <a:r>
              <a:rPr lang="en-US" sz="2800" spc="-5" dirty="0">
                <a:latin typeface="Trebuchet MS"/>
                <a:cs typeface="Trebuchet MS"/>
              </a:rPr>
              <a:t>LESS  </a:t>
            </a:r>
            <a:r>
              <a:rPr lang="en-US" sz="2800" dirty="0">
                <a:latin typeface="Trebuchet MS"/>
                <a:cs typeface="Trebuchet MS"/>
              </a:rPr>
              <a:t>C</a:t>
            </a:r>
            <a:r>
              <a:rPr lang="en-US" sz="2800" spc="-5" dirty="0">
                <a:latin typeface="Trebuchet MS"/>
                <a:cs typeface="Trebuchet MS"/>
              </a:rPr>
              <a:t>O</a:t>
            </a:r>
            <a:r>
              <a:rPr lang="en-US" sz="2800" dirty="0">
                <a:latin typeface="Trebuchet MS"/>
                <a:cs typeface="Trebuchet MS"/>
              </a:rPr>
              <a:t>MPETITIVE</a:t>
            </a:r>
          </a:p>
          <a:p>
            <a:pPr>
              <a:lnSpc>
                <a:spcPct val="100000"/>
              </a:lnSpc>
            </a:pPr>
            <a:endParaRPr lang="en-US"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lang="en-US" sz="2800" spc="-5" dirty="0">
                <a:latin typeface="Trebuchet MS"/>
                <a:cs typeface="Trebuchet MS"/>
              </a:rPr>
              <a:t>MORE</a:t>
            </a:r>
            <a:r>
              <a:rPr lang="en-US" sz="2800" spc="-70" dirty="0">
                <a:latin typeface="Trebuchet MS"/>
                <a:cs typeface="Trebuchet MS"/>
              </a:rPr>
              <a:t> </a:t>
            </a:r>
            <a:r>
              <a:rPr lang="en-US" sz="2800" spc="-5" dirty="0">
                <a:latin typeface="Trebuchet MS"/>
                <a:cs typeface="Trebuchet MS"/>
              </a:rPr>
              <a:t>CONSOLE</a:t>
            </a:r>
            <a:endParaRPr lang="en-US"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6750" y="5207000"/>
            <a:ext cx="52832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724400" cy="6858000"/>
          </a:xfrm>
          <a:custGeom>
            <a:avLst/>
            <a:gdLst/>
            <a:ahLst/>
            <a:cxnLst/>
            <a:rect l="l" t="t" r="r" b="b"/>
            <a:pathLst>
              <a:path w="4724400" h="6858000">
                <a:moveTo>
                  <a:pt x="0" y="0"/>
                </a:moveTo>
                <a:lnTo>
                  <a:pt x="4724400" y="0"/>
                </a:lnTo>
                <a:lnTo>
                  <a:pt x="4724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65B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15025" y="928690"/>
            <a:ext cx="4895850" cy="489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13400" y="741013"/>
            <a:ext cx="2498090" cy="2585720"/>
          </a:xfrm>
          <a:prstGeom prst="rect">
            <a:avLst/>
          </a:prstGeom>
          <a:solidFill>
            <a:srgbClr val="FFFFFF"/>
          </a:solidFill>
          <a:ln w="38100">
            <a:solidFill>
              <a:srgbClr val="EE3257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384810">
              <a:lnSpc>
                <a:spcPct val="100000"/>
              </a:lnSpc>
            </a:pPr>
            <a:r>
              <a:rPr sz="3200" spc="-5" dirty="0">
                <a:solidFill>
                  <a:srgbClr val="404040"/>
                </a:solidFill>
                <a:latin typeface="Arial"/>
                <a:cs typeface="Arial"/>
              </a:rPr>
              <a:t>Strengths</a:t>
            </a:r>
            <a:endParaRPr sz="3200" dirty="0">
              <a:latin typeface="Arial"/>
              <a:cs typeface="Arial"/>
            </a:endParaRPr>
          </a:p>
          <a:p>
            <a:pPr marL="422909" indent="-102235">
              <a:lnSpc>
                <a:spcPct val="100000"/>
              </a:lnSpc>
              <a:spcBef>
                <a:spcPts val="1260"/>
              </a:spcBef>
              <a:buChar char="•"/>
              <a:tabLst>
                <a:tab pos="423545" algn="l"/>
              </a:tabLst>
            </a:pP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Smartphones</a:t>
            </a:r>
            <a:endParaRPr sz="1400" dirty="0">
              <a:latin typeface="Arial"/>
              <a:cs typeface="Arial"/>
            </a:endParaRPr>
          </a:p>
          <a:p>
            <a:pPr marL="422909" indent="-102235">
              <a:lnSpc>
                <a:spcPct val="100000"/>
              </a:lnSpc>
              <a:spcBef>
                <a:spcPts val="919"/>
              </a:spcBef>
              <a:buChar char="•"/>
              <a:tabLst>
                <a:tab pos="423545" algn="l"/>
              </a:tabLst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Asia</a:t>
            </a:r>
            <a:endParaRPr sz="1400" dirty="0">
              <a:latin typeface="Arial"/>
              <a:cs typeface="Arial"/>
            </a:endParaRPr>
          </a:p>
          <a:p>
            <a:pPr marL="422909" indent="-102235">
              <a:lnSpc>
                <a:spcPct val="100000"/>
              </a:lnSpc>
              <a:spcBef>
                <a:spcPts val="819"/>
              </a:spcBef>
              <a:buChar char="•"/>
              <a:tabLst>
                <a:tab pos="423545" algn="l"/>
              </a:tabLst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Monetisation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3400" y="3428038"/>
            <a:ext cx="2498090" cy="2585720"/>
          </a:xfrm>
          <a:prstGeom prst="rect">
            <a:avLst/>
          </a:prstGeom>
          <a:solidFill>
            <a:srgbClr val="FFFFFF"/>
          </a:solidFill>
          <a:ln w="38100">
            <a:solidFill>
              <a:srgbClr val="EE3257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</a:pPr>
            <a:r>
              <a:rPr sz="2800" spc="-5" dirty="0">
                <a:solidFill>
                  <a:srgbClr val="404040"/>
                </a:solidFill>
                <a:latin typeface="Arial"/>
                <a:cs typeface="Arial"/>
              </a:rPr>
              <a:t>Weaknesses</a:t>
            </a:r>
            <a:endParaRPr sz="2800">
              <a:latin typeface="Arial"/>
              <a:cs typeface="Arial"/>
            </a:endParaRPr>
          </a:p>
          <a:p>
            <a:pPr marL="422909" indent="-102235">
              <a:lnSpc>
                <a:spcPct val="100000"/>
              </a:lnSpc>
              <a:spcBef>
                <a:spcPts val="1639"/>
              </a:spcBef>
              <a:buChar char="•"/>
              <a:tabLst>
                <a:tab pos="423545" algn="l"/>
              </a:tabLst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Consoles</a:t>
            </a:r>
            <a:endParaRPr sz="1400">
              <a:latin typeface="Arial"/>
              <a:cs typeface="Arial"/>
            </a:endParaRPr>
          </a:p>
          <a:p>
            <a:pPr marL="422909" indent="-102235">
              <a:lnSpc>
                <a:spcPct val="100000"/>
              </a:lnSpc>
              <a:spcBef>
                <a:spcPts val="819"/>
              </a:spcBef>
              <a:buChar char="•"/>
              <a:tabLst>
                <a:tab pos="423545" algn="l"/>
              </a:tabLst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Pc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down</a:t>
            </a:r>
            <a:endParaRPr sz="1400">
              <a:latin typeface="Arial"/>
              <a:cs typeface="Arial"/>
            </a:endParaRPr>
          </a:p>
          <a:p>
            <a:pPr marL="422909" indent="-102235">
              <a:lnSpc>
                <a:spcPct val="100000"/>
              </a:lnSpc>
              <a:spcBef>
                <a:spcPts val="919"/>
              </a:spcBef>
              <a:buChar char="•"/>
              <a:tabLst>
                <a:tab pos="423545" algn="l"/>
              </a:tabLst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Chinese</a:t>
            </a:r>
            <a:r>
              <a:rPr sz="1400" spc="-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regulation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1456" y="525780"/>
            <a:ext cx="8380543" cy="5806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1325" y="1438314"/>
            <a:ext cx="2923081" cy="3912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9522" y="1438314"/>
            <a:ext cx="2919103" cy="3981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72974" y="4753428"/>
            <a:ext cx="1744549" cy="1744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724400" cy="6858000"/>
          </a:xfrm>
          <a:custGeom>
            <a:avLst/>
            <a:gdLst/>
            <a:ahLst/>
            <a:cxnLst/>
            <a:rect l="l" t="t" r="r" b="b"/>
            <a:pathLst>
              <a:path w="4724400" h="6858000">
                <a:moveTo>
                  <a:pt x="0" y="0"/>
                </a:moveTo>
                <a:lnTo>
                  <a:pt x="4724400" y="0"/>
                </a:lnTo>
                <a:lnTo>
                  <a:pt x="4724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56B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3153" y="741013"/>
            <a:ext cx="3338829" cy="2524217"/>
          </a:xfrm>
          <a:prstGeom prst="rect">
            <a:avLst/>
          </a:prstGeom>
          <a:solidFill>
            <a:srgbClr val="FFFFFF"/>
          </a:solidFill>
          <a:ln w="38100">
            <a:solidFill>
              <a:srgbClr val="EE3257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695325">
              <a:lnSpc>
                <a:spcPct val="100000"/>
              </a:lnSpc>
              <a:spcBef>
                <a:spcPts val="1365"/>
              </a:spcBef>
            </a:pPr>
            <a:r>
              <a:rPr sz="3200" spc="-5" dirty="0">
                <a:latin typeface="Arial"/>
                <a:cs typeface="Arial"/>
              </a:rPr>
              <a:t>Strengths</a:t>
            </a:r>
            <a:endParaRPr sz="3200" dirty="0">
              <a:latin typeface="Arial"/>
              <a:cs typeface="Arial"/>
            </a:endParaRPr>
          </a:p>
          <a:p>
            <a:pPr marL="352425" marR="843280" indent="-101600" algn="just">
              <a:lnSpc>
                <a:spcPct val="200000"/>
              </a:lnSpc>
              <a:spcBef>
                <a:spcPts val="640"/>
              </a:spcBef>
              <a:buFont typeface="Arial"/>
              <a:buChar char="•"/>
              <a:tabLst>
                <a:tab pos="401955" algn="l"/>
              </a:tabLst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Loyal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customers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52425" marR="605790" indent="-101600">
              <a:lnSpc>
                <a:spcPct val="200000"/>
              </a:lnSpc>
              <a:buChar char="•"/>
              <a:tabLst>
                <a:tab pos="353060" algn="l"/>
              </a:tabLst>
            </a:pP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Well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implemented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microtransactions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52425" marR="339090" indent="-101600">
              <a:lnSpc>
                <a:spcPct val="200000"/>
              </a:lnSpc>
              <a:buChar char="•"/>
              <a:tabLst>
                <a:tab pos="353060" algn="l"/>
              </a:tabLs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Nintendo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market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443" y="3428038"/>
            <a:ext cx="3324225" cy="3078215"/>
          </a:xfrm>
          <a:prstGeom prst="rect">
            <a:avLst/>
          </a:prstGeom>
          <a:solidFill>
            <a:srgbClr val="FFFFFF"/>
          </a:solidFill>
          <a:ln w="38100">
            <a:solidFill>
              <a:srgbClr val="EE3257"/>
            </a:solidFill>
          </a:ln>
        </p:spPr>
        <p:txBody>
          <a:bodyPr vert="horz" wrap="square" lIns="0" tIns="29273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2305"/>
              </a:spcBef>
            </a:pPr>
            <a:r>
              <a:rPr sz="2800" spc="-5" dirty="0">
                <a:latin typeface="Arial"/>
                <a:cs typeface="Arial"/>
              </a:rPr>
              <a:t>Weaknesses</a:t>
            </a:r>
            <a:endParaRPr sz="2800" dirty="0">
              <a:latin typeface="Arial"/>
              <a:cs typeface="Arial"/>
            </a:endParaRPr>
          </a:p>
          <a:p>
            <a:pPr marL="344805" marR="344170" indent="-101600">
              <a:lnSpc>
                <a:spcPct val="200000"/>
              </a:lnSpc>
              <a:spcBef>
                <a:spcPts val="1120"/>
              </a:spcBef>
              <a:buFont typeface="Arial"/>
              <a:buChar char="•"/>
              <a:tabLst>
                <a:tab pos="387985" algn="l"/>
              </a:tabLst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Lot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expenses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because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consumers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exigency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44805" marR="666115" indent="-101600">
              <a:lnSpc>
                <a:spcPct val="200000"/>
              </a:lnSpc>
              <a:buFont typeface="Arial"/>
              <a:buChar char="•"/>
              <a:tabLst>
                <a:tab pos="387985" algn="l"/>
              </a:tabLst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Repetitive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franchises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and Little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changes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44805" marR="242570" indent="-101600">
              <a:lnSpc>
                <a:spcPct val="200000"/>
              </a:lnSpc>
              <a:buChar char="•"/>
              <a:tabLst>
                <a:tab pos="345440" algn="l"/>
              </a:tabLst>
            </a:pP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Strong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competitors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91602"/>
            <a:ext cx="4991100" cy="2248535"/>
          </a:xfrm>
          <a:custGeom>
            <a:avLst/>
            <a:gdLst/>
            <a:ahLst/>
            <a:cxnLst/>
            <a:rect l="l" t="t" r="r" b="b"/>
            <a:pathLst>
              <a:path w="4991100" h="2248535">
                <a:moveTo>
                  <a:pt x="0" y="0"/>
                </a:moveTo>
                <a:lnTo>
                  <a:pt x="4991100" y="0"/>
                </a:lnTo>
                <a:lnTo>
                  <a:pt x="4991100" y="2248214"/>
                </a:lnTo>
                <a:lnTo>
                  <a:pt x="0" y="2248214"/>
                </a:lnTo>
                <a:lnTo>
                  <a:pt x="0" y="0"/>
                </a:lnTo>
                <a:close/>
              </a:path>
            </a:pathLst>
          </a:custGeom>
          <a:solidFill>
            <a:srgbClr val="733B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1456" y="525780"/>
            <a:ext cx="8380543" cy="5806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91325" y="1438314"/>
            <a:ext cx="2923081" cy="3912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4567" y="4495560"/>
            <a:ext cx="4096339" cy="2362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0" y="1371600"/>
            <a:ext cx="2903978" cy="395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-6350" y="2546350"/>
          <a:ext cx="5414010" cy="40383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7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236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Advantages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Disadvantages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287">
                <a:tc>
                  <a:txBody>
                    <a:bodyPr/>
                    <a:lstStyle/>
                    <a:p>
                      <a:pPr marL="50800" marR="187960">
                        <a:lnSpc>
                          <a:spcPts val="2100"/>
                        </a:lnSpc>
                        <a:spcBef>
                          <a:spcPts val="480"/>
                        </a:spcBef>
                      </a:pPr>
                      <a:r>
                        <a:rPr sz="1800" spc="-5" dirty="0">
                          <a:latin typeface="Trebuchet MS"/>
                          <a:cs typeface="Trebuchet MS"/>
                        </a:rPr>
                        <a:t>Amazing for offline </a:t>
                      </a:r>
                      <a:r>
                        <a:rPr sz="1800" dirty="0">
                          <a:latin typeface="Trebuchet MS"/>
                          <a:cs typeface="Trebuchet MS"/>
                        </a:rPr>
                        <a:t>use, 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while</a:t>
                      </a:r>
                      <a:r>
                        <a:rPr sz="1800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5" dirty="0">
                          <a:latin typeface="Trebuchet MS"/>
                          <a:cs typeface="Trebuchet MS"/>
                        </a:rPr>
                        <a:t>travelling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105410">
                        <a:lnSpc>
                          <a:spcPts val="1900"/>
                        </a:lnSpc>
                        <a:spcBef>
                          <a:spcPts val="54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Nintendo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only has 32%  ownership stake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in the The 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Pokemon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Company does</a:t>
                      </a:r>
                      <a:r>
                        <a:rPr sz="16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not</a:t>
                      </a: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own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Pokemon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Go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447">
                <a:tc>
                  <a:txBody>
                    <a:bodyPr/>
                    <a:lstStyle/>
                    <a:p>
                      <a:pPr marL="50800">
                        <a:lnSpc>
                          <a:spcPts val="1875"/>
                        </a:lnSpc>
                        <a:spcBef>
                          <a:spcPts val="340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Very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popular</a:t>
                      </a:r>
                      <a:r>
                        <a:rPr sz="1600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first-party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BE7EE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48260" marR="113664">
                        <a:lnSpc>
                          <a:spcPts val="1900"/>
                        </a:lnSpc>
                        <a:spcBef>
                          <a:spcPts val="42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Activision Blizzard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has a 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better presence on the 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mobile market through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King 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Digital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 Entertainment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749">
                <a:tc>
                  <a:txBody>
                    <a:bodyPr/>
                    <a:lstStyle/>
                    <a:p>
                      <a:pPr marL="50800">
                        <a:lnSpc>
                          <a:spcPts val="1789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games: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BE7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506">
                <a:tc>
                  <a:txBody>
                    <a:bodyPr/>
                    <a:lstStyle/>
                    <a:p>
                      <a:pPr marL="50800">
                        <a:lnSpc>
                          <a:spcPts val="1305"/>
                        </a:lnSpc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Mario Kart 8 Deluxe, Super</a:t>
                      </a:r>
                      <a:r>
                        <a:rPr sz="12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Smash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BE7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50800">
                        <a:lnSpc>
                          <a:spcPts val="1300"/>
                        </a:lnSpc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Bros, Super Mario Odyssey ,</a:t>
                      </a:r>
                      <a:r>
                        <a:rPr sz="12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Trebuchet MS"/>
                          <a:cs typeface="Trebuchet MS"/>
                        </a:rPr>
                        <a:t>Zelda: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BE7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50800">
                        <a:lnSpc>
                          <a:spcPts val="1300"/>
                        </a:lnSpc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Breath of the </a:t>
                      </a:r>
                      <a:r>
                        <a:rPr sz="1200" spc="-10" dirty="0">
                          <a:latin typeface="Trebuchet MS"/>
                          <a:cs typeface="Trebuchet MS"/>
                        </a:rPr>
                        <a:t>Wild, Pokemon</a:t>
                      </a:r>
                      <a:r>
                        <a:rPr sz="1200" spc="-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5" dirty="0">
                          <a:latin typeface="Trebuchet MS"/>
                          <a:cs typeface="Trebuchet MS"/>
                        </a:rPr>
                        <a:t>Let's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BE7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50800">
                        <a:lnSpc>
                          <a:spcPts val="1300"/>
                        </a:lnSpc>
                      </a:pPr>
                      <a:r>
                        <a:rPr sz="1200" spc="-5" dirty="0">
                          <a:latin typeface="Trebuchet MS"/>
                          <a:cs typeface="Trebuchet MS"/>
                        </a:rPr>
                        <a:t>Go,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BE7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636">
                <a:tc>
                  <a:txBody>
                    <a:bodyPr/>
                    <a:lstStyle/>
                    <a:p>
                      <a:pPr marL="50800">
                        <a:lnSpc>
                          <a:spcPts val="1370"/>
                        </a:lnSpc>
                      </a:pPr>
                      <a:r>
                        <a:rPr sz="1200" dirty="0">
                          <a:latin typeface="Trebuchet MS"/>
                          <a:cs typeface="Trebuchet MS"/>
                        </a:rPr>
                        <a:t>Splatoon 2, Super Mario</a:t>
                      </a:r>
                      <a:r>
                        <a:rPr sz="1200" spc="-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5" dirty="0">
                          <a:latin typeface="Trebuchet MS"/>
                          <a:cs typeface="Trebuchet MS"/>
                        </a:rPr>
                        <a:t>Party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3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69339">
                <a:tc>
                  <a:txBody>
                    <a:bodyPr/>
                    <a:lstStyle/>
                    <a:p>
                      <a:pPr marL="50800" marR="142875">
                        <a:lnSpc>
                          <a:spcPts val="1600"/>
                        </a:lnSpc>
                        <a:spcBef>
                          <a:spcPts val="440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Nintendo’s </a:t>
                      </a:r>
                      <a:r>
                        <a:rPr sz="1400" dirty="0">
                          <a:latin typeface="Trebuchet MS"/>
                          <a:cs typeface="Trebuchet MS"/>
                        </a:rPr>
                        <a:t>in game characters  </a:t>
                      </a:r>
                      <a:r>
                        <a:rPr sz="1400" spc="-5" dirty="0">
                          <a:latin typeface="Trebuchet MS"/>
                          <a:cs typeface="Trebuchet MS"/>
                        </a:rPr>
                        <a:t>are more viable for theme park  presentations and other  corporate collaborations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48260" marR="458470">
                        <a:lnSpc>
                          <a:spcPts val="1900"/>
                        </a:lnSpc>
                        <a:spcBef>
                          <a:spcPts val="400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Activision Blizzard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has a 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better track record of  monetization outside of  videogames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514FD01-EAA5-2940-9939-673F88688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50" y="191601"/>
            <a:ext cx="6760205" cy="22485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84450" y="463550"/>
          <a:ext cx="7007225" cy="5913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6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329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Game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49403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Copies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sold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Mario Kart 8</a:t>
                      </a:r>
                      <a:r>
                        <a:rPr sz="1600" u="sng" spc="-1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Deluxe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22.96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Super Smash Bros.</a:t>
                      </a:r>
                      <a:r>
                        <a:rPr sz="1600" u="sng" spc="-1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Ultimate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17.68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Super Mario</a:t>
                      </a:r>
                      <a:r>
                        <a:rPr sz="1600" u="sng" spc="-1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Odyssey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16.59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Legend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of Zelda: Breath of the</a:t>
                      </a:r>
                      <a:r>
                        <a:rPr sz="1600" u="sng" spc="-4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1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Wild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16.34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959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u="sng" spc="-1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Pokémon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Sword and</a:t>
                      </a:r>
                      <a:r>
                        <a:rPr sz="1600" u="sng" spc="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Shield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16.06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 marR="316230">
                        <a:lnSpc>
                          <a:spcPts val="1900"/>
                        </a:lnSpc>
                        <a:spcBef>
                          <a:spcPts val="315"/>
                        </a:spcBef>
                      </a:pPr>
                      <a:r>
                        <a:rPr sz="1600" u="sng" spc="-1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Pokémon: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Let's Go, </a:t>
                      </a:r>
                      <a:r>
                        <a:rPr sz="1600" u="sng" spc="-1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Pikachu!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and Let's </a:t>
                      </a:r>
                      <a:r>
                        <a:rPr sz="1600" dirty="0">
                          <a:solidFill>
                            <a:srgbClr val="0563C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Go,</a:t>
                      </a:r>
                      <a:r>
                        <a:rPr sz="1600" u="sng" spc="-1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Eevee!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11.76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959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Splatoon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9.81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Super Mario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2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Party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9.12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New Super Mario Bros. U</a:t>
                      </a:r>
                      <a:r>
                        <a:rPr sz="1600" u="sng" spc="-3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Deluxe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5.85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9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Luigi's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Mansion 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5.37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Super Mario Maker</a:t>
                      </a:r>
                      <a:r>
                        <a:rPr sz="1600" u="sng" spc="-1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5.04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Legend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of Zelda: 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Link's</a:t>
                      </a:r>
                      <a:r>
                        <a:rPr sz="1600" u="sng" spc="-11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1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Awakening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4.19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13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1-2-Switch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3.01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[2]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14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Mario </a:t>
                      </a:r>
                      <a:r>
                        <a:rPr sz="1600" u="sng" spc="-3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Tennis</a:t>
                      </a:r>
                      <a:r>
                        <a:rPr sz="1600" u="sng" spc="-120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Aces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2.75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[2]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E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49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733B96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Fire 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Emblem: </a:t>
                      </a:r>
                      <a:r>
                        <a:rPr sz="1600" u="sng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Three</a:t>
                      </a:r>
                      <a:r>
                        <a:rPr sz="1600" u="sng" spc="-3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5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Houses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2.58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million</a:t>
                      </a:r>
                      <a:r>
                        <a:rPr sz="1575" u="sng" baseline="18518" dirty="0">
                          <a:solidFill>
                            <a:srgbClr val="0563C1"/>
                          </a:solidFill>
                          <a:uFill>
                            <a:solidFill>
                              <a:srgbClr val="0563C1"/>
                            </a:solidFill>
                          </a:uFill>
                          <a:latin typeface="Trebuchet MS"/>
                          <a:cs typeface="Trebuchet MS"/>
                        </a:rPr>
                        <a:t>[1]</a:t>
                      </a:r>
                      <a:endParaRPr sz="1575" baseline="18518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1456" y="525780"/>
            <a:ext cx="8380543" cy="5806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91325" y="1438314"/>
            <a:ext cx="2923081" cy="3912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89398" y="1438593"/>
            <a:ext cx="2906237" cy="3968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1456" y="525780"/>
            <a:ext cx="8380543" cy="5806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555"/>
            <a:ext cx="4724400" cy="6858000"/>
          </a:xfrm>
          <a:custGeom>
            <a:avLst/>
            <a:gdLst/>
            <a:ahLst/>
            <a:cxnLst/>
            <a:rect l="l" t="t" r="r" b="b"/>
            <a:pathLst>
              <a:path w="4724400" h="6858000">
                <a:moveTo>
                  <a:pt x="0" y="0"/>
                </a:moveTo>
                <a:lnTo>
                  <a:pt x="4724400" y="0"/>
                </a:lnTo>
                <a:lnTo>
                  <a:pt x="4724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58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3153" y="76200"/>
            <a:ext cx="3338829" cy="3058979"/>
          </a:xfrm>
          <a:prstGeom prst="rect">
            <a:avLst/>
          </a:prstGeom>
          <a:solidFill>
            <a:srgbClr val="FFFFFF"/>
          </a:solidFill>
          <a:ln w="38100">
            <a:solidFill>
              <a:srgbClr val="EE3257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695325">
              <a:lnSpc>
                <a:spcPct val="100000"/>
              </a:lnSpc>
              <a:spcBef>
                <a:spcPts val="1365"/>
              </a:spcBef>
            </a:pPr>
            <a:r>
              <a:rPr sz="3200" spc="-5" dirty="0">
                <a:solidFill>
                  <a:srgbClr val="404040"/>
                </a:solidFill>
                <a:latin typeface="Arial"/>
                <a:cs typeface="Arial"/>
              </a:rPr>
              <a:t>Strengths</a:t>
            </a:r>
            <a:endParaRPr sz="3200" dirty="0">
              <a:latin typeface="Arial"/>
              <a:cs typeface="Arial"/>
            </a:endParaRPr>
          </a:p>
          <a:p>
            <a:pPr marL="352425" marR="546100" indent="-101600" algn="just">
              <a:lnSpc>
                <a:spcPct val="150000"/>
              </a:lnSpc>
              <a:spcBef>
                <a:spcPts val="640"/>
              </a:spcBef>
              <a:buChar char="•"/>
              <a:tabLst>
                <a:tab pos="353060" algn="l"/>
              </a:tabLst>
            </a:pP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When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PS 5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out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effects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expected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.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52425" marR="556260" indent="-101600" algn="just">
              <a:lnSpc>
                <a:spcPct val="150000"/>
              </a:lnSpc>
              <a:buChar char="•"/>
              <a:tabLst>
                <a:tab pos="353060" algn="l"/>
              </a:tabLs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US and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Europe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are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stable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markets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52425" marR="842644" indent="-101600" algn="just">
              <a:lnSpc>
                <a:spcPct val="150000"/>
              </a:lnSpc>
              <a:buFont typeface="Arial"/>
              <a:buChar char="•"/>
              <a:tabLst>
                <a:tab pos="401955" algn="l"/>
              </a:tabLst>
            </a:pPr>
            <a:r>
              <a:rPr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Lots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agreements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with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companies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like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Tencent</a:t>
            </a:r>
          </a:p>
          <a:p>
            <a:pPr marL="250825" marR="842644" algn="just">
              <a:lnSpc>
                <a:spcPct val="150000"/>
              </a:lnSpc>
              <a:tabLst>
                <a:tab pos="401955" algn="l"/>
              </a:tabLst>
            </a:pP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454" y="3276600"/>
            <a:ext cx="3324225" cy="3412922"/>
          </a:xfrm>
          <a:prstGeom prst="rect">
            <a:avLst/>
          </a:prstGeom>
          <a:solidFill>
            <a:srgbClr val="FFFFFF"/>
          </a:solidFill>
          <a:ln w="38100">
            <a:solidFill>
              <a:srgbClr val="EE3257"/>
            </a:solidFill>
          </a:ln>
        </p:spPr>
        <p:txBody>
          <a:bodyPr vert="horz" wrap="square" lIns="0" tIns="29273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2305"/>
              </a:spcBef>
            </a:pPr>
            <a:r>
              <a:rPr sz="2800" spc="-5" dirty="0">
                <a:solidFill>
                  <a:srgbClr val="404040"/>
                </a:solidFill>
                <a:latin typeface="Arial"/>
                <a:cs typeface="Arial"/>
              </a:rPr>
              <a:t>Weaknesses</a:t>
            </a:r>
            <a:endParaRPr sz="2800" dirty="0">
              <a:latin typeface="Arial"/>
              <a:cs typeface="Arial"/>
            </a:endParaRPr>
          </a:p>
          <a:p>
            <a:pPr marL="344805" marR="631825" indent="-101600" algn="just">
              <a:lnSpc>
                <a:spcPct val="150000"/>
              </a:lnSpc>
              <a:spcBef>
                <a:spcPts val="1120"/>
              </a:spcBef>
              <a:buChar char="•"/>
              <a:tabLst>
                <a:tab pos="345440" algn="l"/>
              </a:tabLst>
            </a:pP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Activity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focus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in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Europe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and US, and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disadvantage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position in US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44805" marR="386080" indent="-101600">
              <a:lnSpc>
                <a:spcPct val="150000"/>
              </a:lnSpc>
              <a:buChar char="•"/>
              <a:tabLst>
                <a:tab pos="345440" algn="l"/>
              </a:tabLst>
            </a:pP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possibilty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Pay-to-win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may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angry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players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44805" marR="386080" indent="-101600">
              <a:lnSpc>
                <a:spcPct val="150000"/>
              </a:lnSpc>
              <a:buChar char="•"/>
              <a:tabLst>
                <a:tab pos="345440" algn="l"/>
              </a:tabLs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Terrible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reputation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for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releasing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unfinished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games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243205" marR="386080">
              <a:lnSpc>
                <a:spcPct val="150000"/>
              </a:lnSpc>
              <a:tabLst>
                <a:tab pos="345440" algn="l"/>
              </a:tabLst>
            </a:pP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78867" y="4411538"/>
            <a:ext cx="2056542" cy="18817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87900" y="823017"/>
            <a:ext cx="3395979" cy="1383030"/>
          </a:xfrm>
          <a:prstGeom prst="rect">
            <a:avLst/>
          </a:prstGeom>
          <a:solidFill>
            <a:srgbClr val="FFFFFF"/>
          </a:solidFill>
          <a:ln w="12700">
            <a:solidFill>
              <a:srgbClr val="F6AF2E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625475" marR="50800" indent="-416559">
              <a:lnSpc>
                <a:spcPts val="4700"/>
              </a:lnSpc>
              <a:spcBef>
                <a:spcPts val="960"/>
              </a:spcBef>
            </a:pPr>
            <a:r>
              <a:rPr sz="4400" dirty="0">
                <a:solidFill>
                  <a:srgbClr val="000000"/>
                </a:solidFill>
                <a:latin typeface="Arial"/>
                <a:cs typeface="Arial"/>
              </a:rPr>
              <a:t>Int</a:t>
            </a:r>
            <a:r>
              <a:rPr sz="4400" spc="-8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4400" spc="80" dirty="0">
                <a:solidFill>
                  <a:srgbClr val="000000"/>
                </a:solidFill>
                <a:latin typeface="Arial"/>
                <a:cs typeface="Arial"/>
              </a:rPr>
              <a:t>oducción  </a:t>
            </a:r>
            <a:r>
              <a:rPr sz="4400" spc="-5" dirty="0">
                <a:solidFill>
                  <a:srgbClr val="000000"/>
                </a:solidFill>
                <a:latin typeface="Arial"/>
                <a:cs typeface="Arial"/>
              </a:rPr>
              <a:t>al</a:t>
            </a:r>
            <a:r>
              <a:rPr sz="440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40" dirty="0">
                <a:solidFill>
                  <a:srgbClr val="000000"/>
                </a:solidFill>
                <a:latin typeface="Arial"/>
                <a:cs typeface="Arial"/>
              </a:rPr>
              <a:t>sector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76859" y="3155435"/>
            <a:ext cx="1445895" cy="1445895"/>
          </a:xfrm>
          <a:custGeom>
            <a:avLst/>
            <a:gdLst/>
            <a:ahLst/>
            <a:cxnLst/>
            <a:rect l="l" t="t" r="r" b="b"/>
            <a:pathLst>
              <a:path w="1445895" h="1445895">
                <a:moveTo>
                  <a:pt x="745145" y="0"/>
                </a:moveTo>
                <a:lnTo>
                  <a:pt x="700727" y="0"/>
                </a:lnTo>
                <a:lnTo>
                  <a:pt x="656375" y="2711"/>
                </a:lnTo>
                <a:lnTo>
                  <a:pt x="612226" y="8134"/>
                </a:lnTo>
                <a:lnTo>
                  <a:pt x="568413" y="16269"/>
                </a:lnTo>
                <a:lnTo>
                  <a:pt x="525073" y="27115"/>
                </a:lnTo>
                <a:lnTo>
                  <a:pt x="482338" y="40673"/>
                </a:lnTo>
                <a:lnTo>
                  <a:pt x="440346" y="56943"/>
                </a:lnTo>
                <a:lnTo>
                  <a:pt x="399229" y="75924"/>
                </a:lnTo>
                <a:lnTo>
                  <a:pt x="359123" y="97617"/>
                </a:lnTo>
                <a:lnTo>
                  <a:pt x="320163" y="122021"/>
                </a:lnTo>
                <a:lnTo>
                  <a:pt x="282483" y="149137"/>
                </a:lnTo>
                <a:lnTo>
                  <a:pt x="246218" y="178964"/>
                </a:lnTo>
                <a:lnTo>
                  <a:pt x="211503" y="211503"/>
                </a:lnTo>
                <a:lnTo>
                  <a:pt x="178964" y="246218"/>
                </a:lnTo>
                <a:lnTo>
                  <a:pt x="149137" y="282482"/>
                </a:lnTo>
                <a:lnTo>
                  <a:pt x="122021" y="320162"/>
                </a:lnTo>
                <a:lnTo>
                  <a:pt x="97617" y="359122"/>
                </a:lnTo>
                <a:lnTo>
                  <a:pt x="75924" y="399228"/>
                </a:lnTo>
                <a:lnTo>
                  <a:pt x="56943" y="440345"/>
                </a:lnTo>
                <a:lnTo>
                  <a:pt x="40673" y="482338"/>
                </a:lnTo>
                <a:lnTo>
                  <a:pt x="27115" y="525072"/>
                </a:lnTo>
                <a:lnTo>
                  <a:pt x="16269" y="568413"/>
                </a:lnTo>
                <a:lnTo>
                  <a:pt x="8134" y="612225"/>
                </a:lnTo>
                <a:lnTo>
                  <a:pt x="2711" y="656374"/>
                </a:lnTo>
                <a:lnTo>
                  <a:pt x="0" y="700726"/>
                </a:lnTo>
                <a:lnTo>
                  <a:pt x="0" y="745145"/>
                </a:lnTo>
                <a:lnTo>
                  <a:pt x="2711" y="789496"/>
                </a:lnTo>
                <a:lnTo>
                  <a:pt x="8134" y="833646"/>
                </a:lnTo>
                <a:lnTo>
                  <a:pt x="16269" y="877458"/>
                </a:lnTo>
                <a:lnTo>
                  <a:pt x="27115" y="920799"/>
                </a:lnTo>
                <a:lnTo>
                  <a:pt x="40673" y="963533"/>
                </a:lnTo>
                <a:lnTo>
                  <a:pt x="56943" y="1005526"/>
                </a:lnTo>
                <a:lnTo>
                  <a:pt x="75924" y="1046642"/>
                </a:lnTo>
                <a:lnTo>
                  <a:pt x="97617" y="1086748"/>
                </a:lnTo>
                <a:lnTo>
                  <a:pt x="122021" y="1125709"/>
                </a:lnTo>
                <a:lnTo>
                  <a:pt x="149137" y="1163388"/>
                </a:lnTo>
                <a:lnTo>
                  <a:pt x="178964" y="1199653"/>
                </a:lnTo>
                <a:lnTo>
                  <a:pt x="211503" y="1234368"/>
                </a:lnTo>
                <a:lnTo>
                  <a:pt x="246218" y="1266907"/>
                </a:lnTo>
                <a:lnTo>
                  <a:pt x="282483" y="1296734"/>
                </a:lnTo>
                <a:lnTo>
                  <a:pt x="320163" y="1323850"/>
                </a:lnTo>
                <a:lnTo>
                  <a:pt x="359123" y="1348254"/>
                </a:lnTo>
                <a:lnTo>
                  <a:pt x="399229" y="1369947"/>
                </a:lnTo>
                <a:lnTo>
                  <a:pt x="440346" y="1388928"/>
                </a:lnTo>
                <a:lnTo>
                  <a:pt x="482338" y="1405197"/>
                </a:lnTo>
                <a:lnTo>
                  <a:pt x="525073" y="1418755"/>
                </a:lnTo>
                <a:lnTo>
                  <a:pt x="568413" y="1429602"/>
                </a:lnTo>
                <a:lnTo>
                  <a:pt x="612226" y="1437737"/>
                </a:lnTo>
                <a:lnTo>
                  <a:pt x="656375" y="1443160"/>
                </a:lnTo>
                <a:lnTo>
                  <a:pt x="700727" y="1445871"/>
                </a:lnTo>
                <a:lnTo>
                  <a:pt x="745145" y="1445871"/>
                </a:lnTo>
                <a:lnTo>
                  <a:pt x="789497" y="1443160"/>
                </a:lnTo>
                <a:lnTo>
                  <a:pt x="833646" y="1437737"/>
                </a:lnTo>
                <a:lnTo>
                  <a:pt x="877459" y="1429602"/>
                </a:lnTo>
                <a:lnTo>
                  <a:pt x="920799" y="1418755"/>
                </a:lnTo>
                <a:lnTo>
                  <a:pt x="963534" y="1405197"/>
                </a:lnTo>
                <a:lnTo>
                  <a:pt x="1005526" y="1388928"/>
                </a:lnTo>
                <a:lnTo>
                  <a:pt x="1046643" y="1369947"/>
                </a:lnTo>
                <a:lnTo>
                  <a:pt x="1086749" y="1348254"/>
                </a:lnTo>
                <a:lnTo>
                  <a:pt x="1125709" y="1323850"/>
                </a:lnTo>
                <a:lnTo>
                  <a:pt x="1163389" y="1296734"/>
                </a:lnTo>
                <a:lnTo>
                  <a:pt x="1199654" y="1266907"/>
                </a:lnTo>
                <a:lnTo>
                  <a:pt x="1234369" y="1234368"/>
                </a:lnTo>
                <a:lnTo>
                  <a:pt x="1266908" y="1199653"/>
                </a:lnTo>
                <a:lnTo>
                  <a:pt x="1296735" y="1163388"/>
                </a:lnTo>
                <a:lnTo>
                  <a:pt x="1323851" y="1125709"/>
                </a:lnTo>
                <a:lnTo>
                  <a:pt x="1348255" y="1086748"/>
                </a:lnTo>
                <a:lnTo>
                  <a:pt x="1369948" y="1046642"/>
                </a:lnTo>
                <a:lnTo>
                  <a:pt x="1388929" y="1005526"/>
                </a:lnTo>
                <a:lnTo>
                  <a:pt x="1405199" y="963533"/>
                </a:lnTo>
                <a:lnTo>
                  <a:pt x="1418757" y="920799"/>
                </a:lnTo>
                <a:lnTo>
                  <a:pt x="1429603" y="877458"/>
                </a:lnTo>
                <a:lnTo>
                  <a:pt x="1437738" y="833646"/>
                </a:lnTo>
                <a:lnTo>
                  <a:pt x="1443161" y="789496"/>
                </a:lnTo>
                <a:lnTo>
                  <a:pt x="1445873" y="745145"/>
                </a:lnTo>
                <a:lnTo>
                  <a:pt x="1445873" y="700726"/>
                </a:lnTo>
                <a:lnTo>
                  <a:pt x="1443161" y="656374"/>
                </a:lnTo>
                <a:lnTo>
                  <a:pt x="1437738" y="612225"/>
                </a:lnTo>
                <a:lnTo>
                  <a:pt x="1429603" y="568413"/>
                </a:lnTo>
                <a:lnTo>
                  <a:pt x="1418757" y="525072"/>
                </a:lnTo>
                <a:lnTo>
                  <a:pt x="1405199" y="482338"/>
                </a:lnTo>
                <a:lnTo>
                  <a:pt x="1388929" y="440345"/>
                </a:lnTo>
                <a:lnTo>
                  <a:pt x="1369948" y="399228"/>
                </a:lnTo>
                <a:lnTo>
                  <a:pt x="1348255" y="359122"/>
                </a:lnTo>
                <a:lnTo>
                  <a:pt x="1323851" y="320162"/>
                </a:lnTo>
                <a:lnTo>
                  <a:pt x="1296735" y="282482"/>
                </a:lnTo>
                <a:lnTo>
                  <a:pt x="1266908" y="246218"/>
                </a:lnTo>
                <a:lnTo>
                  <a:pt x="1234369" y="211503"/>
                </a:lnTo>
                <a:lnTo>
                  <a:pt x="1199654" y="178964"/>
                </a:lnTo>
                <a:lnTo>
                  <a:pt x="1163389" y="149137"/>
                </a:lnTo>
                <a:lnTo>
                  <a:pt x="1125709" y="122021"/>
                </a:lnTo>
                <a:lnTo>
                  <a:pt x="1086749" y="97617"/>
                </a:lnTo>
                <a:lnTo>
                  <a:pt x="1046643" y="75924"/>
                </a:lnTo>
                <a:lnTo>
                  <a:pt x="1005526" y="56943"/>
                </a:lnTo>
                <a:lnTo>
                  <a:pt x="963534" y="40673"/>
                </a:lnTo>
                <a:lnTo>
                  <a:pt x="920799" y="27115"/>
                </a:lnTo>
                <a:lnTo>
                  <a:pt x="877459" y="16269"/>
                </a:lnTo>
                <a:lnTo>
                  <a:pt x="833646" y="8134"/>
                </a:lnTo>
                <a:lnTo>
                  <a:pt x="789497" y="2711"/>
                </a:lnTo>
                <a:lnTo>
                  <a:pt x="745145" y="0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7189" y="0"/>
            <a:ext cx="1390015" cy="533400"/>
          </a:xfrm>
          <a:custGeom>
            <a:avLst/>
            <a:gdLst/>
            <a:ahLst/>
            <a:cxnLst/>
            <a:rect l="l" t="t" r="r" b="b"/>
            <a:pathLst>
              <a:path w="1390015" h="533400">
                <a:moveTo>
                  <a:pt x="1389448" y="0"/>
                </a:moveTo>
                <a:lnTo>
                  <a:pt x="0" y="0"/>
                </a:lnTo>
                <a:lnTo>
                  <a:pt x="28288" y="91127"/>
                </a:lnTo>
                <a:lnTo>
                  <a:pt x="47933" y="133658"/>
                </a:lnTo>
                <a:lnTo>
                  <a:pt x="70198" y="174647"/>
                </a:lnTo>
                <a:lnTo>
                  <a:pt x="94973" y="213986"/>
                </a:lnTo>
                <a:lnTo>
                  <a:pt x="122153" y="251568"/>
                </a:lnTo>
                <a:lnTo>
                  <a:pt x="151628" y="287285"/>
                </a:lnTo>
                <a:lnTo>
                  <a:pt x="183292" y="321029"/>
                </a:lnTo>
                <a:lnTo>
                  <a:pt x="217036" y="352692"/>
                </a:lnTo>
                <a:lnTo>
                  <a:pt x="252752" y="382168"/>
                </a:lnTo>
                <a:lnTo>
                  <a:pt x="290334" y="409347"/>
                </a:lnTo>
                <a:lnTo>
                  <a:pt x="329673" y="434123"/>
                </a:lnTo>
                <a:lnTo>
                  <a:pt x="370662" y="456387"/>
                </a:lnTo>
                <a:lnTo>
                  <a:pt x="413193" y="476033"/>
                </a:lnTo>
                <a:lnTo>
                  <a:pt x="457157" y="492951"/>
                </a:lnTo>
                <a:lnTo>
                  <a:pt x="502448" y="507035"/>
                </a:lnTo>
                <a:lnTo>
                  <a:pt x="548958" y="518177"/>
                </a:lnTo>
                <a:lnTo>
                  <a:pt x="596579" y="526269"/>
                </a:lnTo>
                <a:lnTo>
                  <a:pt x="645203" y="531203"/>
                </a:lnTo>
                <a:lnTo>
                  <a:pt x="694723" y="532871"/>
                </a:lnTo>
                <a:lnTo>
                  <a:pt x="744243" y="531203"/>
                </a:lnTo>
                <a:lnTo>
                  <a:pt x="792867" y="526269"/>
                </a:lnTo>
                <a:lnTo>
                  <a:pt x="840489" y="518177"/>
                </a:lnTo>
                <a:lnTo>
                  <a:pt x="886999" y="507035"/>
                </a:lnTo>
                <a:lnTo>
                  <a:pt x="932290" y="492951"/>
                </a:lnTo>
                <a:lnTo>
                  <a:pt x="976255" y="476033"/>
                </a:lnTo>
                <a:lnTo>
                  <a:pt x="1018786" y="456387"/>
                </a:lnTo>
                <a:lnTo>
                  <a:pt x="1059775" y="434123"/>
                </a:lnTo>
                <a:lnTo>
                  <a:pt x="1099114" y="409347"/>
                </a:lnTo>
                <a:lnTo>
                  <a:pt x="1136696" y="382168"/>
                </a:lnTo>
                <a:lnTo>
                  <a:pt x="1172413" y="352692"/>
                </a:lnTo>
                <a:lnTo>
                  <a:pt x="1206157" y="321029"/>
                </a:lnTo>
                <a:lnTo>
                  <a:pt x="1237820" y="287285"/>
                </a:lnTo>
                <a:lnTo>
                  <a:pt x="1267296" y="251568"/>
                </a:lnTo>
                <a:lnTo>
                  <a:pt x="1294475" y="213986"/>
                </a:lnTo>
                <a:lnTo>
                  <a:pt x="1319251" y="174647"/>
                </a:lnTo>
                <a:lnTo>
                  <a:pt x="1341515" y="133658"/>
                </a:lnTo>
                <a:lnTo>
                  <a:pt x="1361161" y="91127"/>
                </a:lnTo>
                <a:lnTo>
                  <a:pt x="1389448" y="0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7072622" cy="6858000"/>
          </a:xfrm>
          <a:custGeom>
            <a:avLst/>
            <a:gdLst/>
            <a:ahLst/>
            <a:cxnLst/>
            <a:rect l="l" t="t" r="r" b="b"/>
            <a:pathLst>
              <a:path w="4724400" h="6858000">
                <a:moveTo>
                  <a:pt x="0" y="0"/>
                </a:moveTo>
                <a:lnTo>
                  <a:pt x="4724400" y="0"/>
                </a:lnTo>
                <a:lnTo>
                  <a:pt x="4724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C58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3153" y="741013"/>
            <a:ext cx="4759447" cy="2401107"/>
          </a:xfrm>
          <a:prstGeom prst="rect">
            <a:avLst/>
          </a:prstGeom>
          <a:solidFill>
            <a:srgbClr val="FFFFFF"/>
          </a:solidFill>
          <a:ln w="38100">
            <a:solidFill>
              <a:srgbClr val="EE3257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695325">
              <a:lnSpc>
                <a:spcPct val="100000"/>
              </a:lnSpc>
              <a:spcBef>
                <a:spcPts val="1365"/>
              </a:spcBef>
            </a:pPr>
            <a:r>
              <a:rPr sz="3200" spc="-5" dirty="0">
                <a:solidFill>
                  <a:srgbClr val="404040"/>
                </a:solidFill>
                <a:latin typeface="Arial"/>
                <a:cs typeface="Arial"/>
              </a:rPr>
              <a:t>Strengths</a:t>
            </a:r>
            <a:endParaRPr sz="3200" dirty="0">
              <a:latin typeface="Arial"/>
              <a:cs typeface="Arial"/>
            </a:endParaRPr>
          </a:p>
          <a:p>
            <a:pPr marL="352425" marR="546100" indent="-101600" algn="just">
              <a:lnSpc>
                <a:spcPct val="200000"/>
              </a:lnSpc>
              <a:spcBef>
                <a:spcPts val="640"/>
              </a:spcBef>
              <a:buChar char="•"/>
              <a:tabLst>
                <a:tab pos="353060" algn="l"/>
              </a:tabLs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40%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increase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in sales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52425" marR="556260" indent="-101600" algn="just">
              <a:lnSpc>
                <a:spcPct val="200000"/>
              </a:lnSpc>
              <a:buChar char="•"/>
              <a:tabLst>
                <a:tab pos="353060" algn="l"/>
              </a:tabLst>
            </a:pP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Strong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and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beloved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franchises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marL="352425" marR="556260" indent="-101600" algn="just">
              <a:lnSpc>
                <a:spcPct val="200000"/>
              </a:lnSpc>
              <a:buChar char="•"/>
              <a:tabLst>
                <a:tab pos="353060" algn="l"/>
              </a:tabLst>
            </a:pP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GTA6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might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come son</a:t>
            </a:r>
          </a:p>
          <a:p>
            <a:pPr marL="250825" marR="556260" algn="just">
              <a:lnSpc>
                <a:spcPct val="200000"/>
              </a:lnSpc>
              <a:tabLst>
                <a:tab pos="353060" algn="l"/>
              </a:tabLst>
            </a:pP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454" y="3692060"/>
            <a:ext cx="4752146" cy="1803507"/>
          </a:xfrm>
          <a:prstGeom prst="rect">
            <a:avLst/>
          </a:prstGeom>
          <a:solidFill>
            <a:srgbClr val="FFFFFF"/>
          </a:solidFill>
          <a:ln w="38100">
            <a:solidFill>
              <a:srgbClr val="EE3257"/>
            </a:solidFill>
          </a:ln>
        </p:spPr>
        <p:txBody>
          <a:bodyPr vert="horz" wrap="square" lIns="0" tIns="29273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2305"/>
              </a:spcBef>
            </a:pPr>
            <a:r>
              <a:rPr sz="2800" spc="-5" dirty="0">
                <a:solidFill>
                  <a:srgbClr val="404040"/>
                </a:solidFill>
                <a:latin typeface="Arial"/>
                <a:cs typeface="Arial"/>
              </a:rPr>
              <a:t>Weaknesses</a:t>
            </a:r>
            <a:endParaRPr sz="2800" dirty="0">
              <a:latin typeface="Arial"/>
              <a:cs typeface="Arial"/>
            </a:endParaRPr>
          </a:p>
          <a:p>
            <a:pPr marL="344805" marR="631825" indent="-101600" algn="just">
              <a:lnSpc>
                <a:spcPct val="200000"/>
              </a:lnSpc>
              <a:spcBef>
                <a:spcPts val="1120"/>
              </a:spcBef>
              <a:buChar char="•"/>
              <a:tabLst>
                <a:tab pos="345440" algn="l"/>
              </a:tabLst>
            </a:pP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The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loss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a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contract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with</a:t>
            </a:r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Sony</a:t>
            </a:r>
          </a:p>
          <a:p>
            <a:pPr marL="243205" marR="631825" algn="just">
              <a:lnSpc>
                <a:spcPct val="200000"/>
              </a:lnSpc>
              <a:spcBef>
                <a:spcPts val="1120"/>
              </a:spcBef>
              <a:tabLst>
                <a:tab pos="345440" algn="l"/>
              </a:tabLst>
            </a:pP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6" name="Picture 2" descr="Resultado de imagen de gta 5">
            <a:extLst>
              <a:ext uri="{FF2B5EF4-FFF2-40B4-BE49-F238E27FC236}">
                <a16:creationId xmlns:a16="http://schemas.microsoft.com/office/drawing/2014/main" id="{F74DAD9F-C335-4239-915F-FF5A16B4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821" y="0"/>
            <a:ext cx="5119378" cy="68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Resultado de imagen de take-two interactive logo">
            <a:extLst>
              <a:ext uri="{FF2B5EF4-FFF2-40B4-BE49-F238E27FC236}">
                <a16:creationId xmlns:a16="http://schemas.microsoft.com/office/drawing/2014/main" id="{A9B5C1CE-30B8-4B66-9CCC-06A68D3FA2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Resultado de imagen de take-two interactive logo">
            <a:extLst>
              <a:ext uri="{FF2B5EF4-FFF2-40B4-BE49-F238E27FC236}">
                <a16:creationId xmlns:a16="http://schemas.microsoft.com/office/drawing/2014/main" id="{8AD88181-1CF5-41CD-8CD4-B11DEA37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640" y="5029200"/>
            <a:ext cx="1656992" cy="15742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06407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world map by continent">
            <a:extLst>
              <a:ext uri="{FF2B5EF4-FFF2-40B4-BE49-F238E27FC236}">
                <a16:creationId xmlns:a16="http://schemas.microsoft.com/office/drawing/2014/main" id="{DA687CB5-2E67-488C-A2F4-B505BB01D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" b="23927"/>
          <a:stretch/>
        </p:blipFill>
        <p:spPr bwMode="auto">
          <a:xfrm>
            <a:off x="-6485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DB164164-CA17-4886-9D55-3C1C4F8755CD}"/>
              </a:ext>
            </a:extLst>
          </p:cNvPr>
          <p:cNvSpPr/>
          <p:nvPr/>
        </p:nvSpPr>
        <p:spPr>
          <a:xfrm>
            <a:off x="8343900" y="3133132"/>
            <a:ext cx="2286000" cy="543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CDCA71C4-260B-473F-9E22-DC3781C315B4}"/>
              </a:ext>
            </a:extLst>
          </p:cNvPr>
          <p:cNvSpPr/>
          <p:nvPr/>
        </p:nvSpPr>
        <p:spPr>
          <a:xfrm>
            <a:off x="1143000" y="2311909"/>
            <a:ext cx="838200" cy="792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7AF8296B-EC3D-4809-AEEB-761F6E44E8FC}"/>
              </a:ext>
            </a:extLst>
          </p:cNvPr>
          <p:cNvSpPr/>
          <p:nvPr/>
        </p:nvSpPr>
        <p:spPr>
          <a:xfrm>
            <a:off x="419100" y="2838454"/>
            <a:ext cx="2286000" cy="1447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355A9615-E437-4E4A-A4AE-B0BF6FE86129}"/>
              </a:ext>
            </a:extLst>
          </p:cNvPr>
          <p:cNvSpPr/>
          <p:nvPr/>
        </p:nvSpPr>
        <p:spPr>
          <a:xfrm>
            <a:off x="2508644" y="2282735"/>
            <a:ext cx="920356" cy="8503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0" descr="Resultado de imagen de take-two interactive logo">
            <a:extLst>
              <a:ext uri="{FF2B5EF4-FFF2-40B4-BE49-F238E27FC236}">
                <a16:creationId xmlns:a16="http://schemas.microsoft.com/office/drawing/2014/main" id="{D2D64D0A-6251-4630-A629-7361031B6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378135"/>
            <a:ext cx="1095564" cy="1040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1212" y="266700"/>
            <a:ext cx="8090160" cy="637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02958A97-932B-4B20-B4CC-B8BB238B6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5" t="20001" r="12500" b="22222"/>
          <a:stretch/>
        </p:blipFill>
        <p:spPr bwMode="auto">
          <a:xfrm>
            <a:off x="952500" y="282388"/>
            <a:ext cx="10287000" cy="629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9C771E1-B5F2-45D6-940E-65B3A7A0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0743" y="376978"/>
            <a:ext cx="9110513" cy="610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2950" y="1447800"/>
            <a:ext cx="3086100" cy="1453411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016000">
              <a:lnSpc>
                <a:spcPct val="100699"/>
              </a:lnSpc>
              <a:spcBef>
                <a:spcPts val="60"/>
              </a:spcBef>
            </a:pPr>
            <a:r>
              <a:rPr sz="4800" spc="-5" dirty="0">
                <a:latin typeface="Arial"/>
                <a:cs typeface="Arial"/>
              </a:rPr>
              <a:t>5th  </a:t>
            </a:r>
            <a:r>
              <a:rPr lang="es-ES" sz="4800" spc="-5" dirty="0">
                <a:latin typeface="Arial"/>
                <a:cs typeface="Arial"/>
              </a:rPr>
              <a:t>G</a:t>
            </a:r>
            <a:r>
              <a:rPr sz="4800" dirty="0" err="1">
                <a:latin typeface="Arial"/>
                <a:cs typeface="Arial"/>
              </a:rPr>
              <a:t>enera</a:t>
            </a:r>
            <a:r>
              <a:rPr sz="4800" spc="-5" dirty="0" err="1">
                <a:latin typeface="Arial"/>
                <a:cs typeface="Arial"/>
              </a:rPr>
              <a:t>t</a:t>
            </a:r>
            <a:r>
              <a:rPr sz="4800" dirty="0" err="1">
                <a:latin typeface="Arial"/>
                <a:cs typeface="Arial"/>
              </a:rPr>
              <a:t>ion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724400" cy="6858000"/>
          </a:xfrm>
          <a:custGeom>
            <a:avLst/>
            <a:gdLst/>
            <a:ahLst/>
            <a:cxnLst/>
            <a:rect l="l" t="t" r="r" b="b"/>
            <a:pathLst>
              <a:path w="4724400" h="6858000">
                <a:moveTo>
                  <a:pt x="0" y="0"/>
                </a:moveTo>
                <a:lnTo>
                  <a:pt x="4724400" y="0"/>
                </a:lnTo>
                <a:lnTo>
                  <a:pt x="4724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E32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15025" y="981075"/>
            <a:ext cx="4543915" cy="4843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3400" y="741013"/>
            <a:ext cx="2498090" cy="4662170"/>
          </a:xfrm>
          <a:custGeom>
            <a:avLst/>
            <a:gdLst/>
            <a:ahLst/>
            <a:cxnLst/>
            <a:rect l="l" t="t" r="r" b="b"/>
            <a:pathLst>
              <a:path w="2498090" h="4662170">
                <a:moveTo>
                  <a:pt x="0" y="0"/>
                </a:moveTo>
                <a:lnTo>
                  <a:pt x="2497599" y="0"/>
                </a:lnTo>
                <a:lnTo>
                  <a:pt x="2497599" y="4661886"/>
                </a:lnTo>
                <a:lnTo>
                  <a:pt x="0" y="466188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3400" y="741013"/>
            <a:ext cx="2498090" cy="4662170"/>
          </a:xfrm>
          <a:custGeom>
            <a:avLst/>
            <a:gdLst/>
            <a:ahLst/>
            <a:cxnLst/>
            <a:rect l="l" t="t" r="r" b="b"/>
            <a:pathLst>
              <a:path w="2498090" h="4662170">
                <a:moveTo>
                  <a:pt x="0" y="0"/>
                </a:moveTo>
                <a:lnTo>
                  <a:pt x="2497598" y="0"/>
                </a:lnTo>
                <a:lnTo>
                  <a:pt x="2497598" y="4661886"/>
                </a:lnTo>
                <a:lnTo>
                  <a:pt x="0" y="466188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EE32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85900" y="1231900"/>
            <a:ext cx="17653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404040"/>
                </a:solidFill>
                <a:latin typeface="Arial"/>
                <a:cs typeface="Arial"/>
              </a:rPr>
              <a:t>Strengths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2400" y="1762760"/>
            <a:ext cx="1678939" cy="2625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103505" indent="-101600">
              <a:lnSpc>
                <a:spcPct val="154800"/>
              </a:lnSpc>
              <a:spcBef>
                <a:spcPts val="100"/>
              </a:spcBef>
              <a:buChar char="•"/>
              <a:tabLst>
                <a:tab pos="114300" algn="l"/>
              </a:tabLst>
            </a:pPr>
            <a:endParaRPr lang="es-ES" sz="1400" spc="-5" dirty="0">
              <a:solidFill>
                <a:srgbClr val="7F7F7F"/>
              </a:solidFill>
              <a:latin typeface="Arial"/>
              <a:cs typeface="Arial"/>
            </a:endParaRPr>
          </a:p>
          <a:p>
            <a:pPr marL="114300" marR="103505" indent="-101600">
              <a:lnSpc>
                <a:spcPct val="154800"/>
              </a:lnSpc>
              <a:spcBef>
                <a:spcPts val="100"/>
              </a:spcBef>
              <a:buChar char="•"/>
              <a:tabLst>
                <a:tab pos="114300" algn="l"/>
              </a:tabLst>
            </a:pP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Strong</a:t>
            </a:r>
            <a:r>
              <a:rPr sz="1400" spc="-7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well-known  games</a:t>
            </a:r>
            <a:endParaRPr lang="es-ES" sz="140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12700" marR="103505">
              <a:lnSpc>
                <a:spcPct val="154800"/>
              </a:lnSpc>
              <a:spcBef>
                <a:spcPts val="100"/>
              </a:spcBef>
              <a:tabLst>
                <a:tab pos="114300" algn="l"/>
              </a:tabLst>
            </a:pPr>
            <a:endParaRPr sz="1400" dirty="0">
              <a:latin typeface="Arial"/>
              <a:cs typeface="Arial"/>
            </a:endParaRPr>
          </a:p>
          <a:p>
            <a:pPr marL="114300" indent="-101600">
              <a:lnSpc>
                <a:spcPct val="100000"/>
              </a:lnSpc>
              <a:spcBef>
                <a:spcPts val="820"/>
              </a:spcBef>
              <a:buChar char="•"/>
              <a:tabLst>
                <a:tab pos="114300" algn="l"/>
              </a:tabLst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Loyal</a:t>
            </a:r>
            <a:r>
              <a:rPr sz="1400" spc="-1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gamers</a:t>
            </a:r>
            <a:endParaRPr lang="es-ES" sz="140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  <a:tabLst>
                <a:tab pos="114300" algn="l"/>
              </a:tabLst>
            </a:pPr>
            <a:endParaRPr sz="1400" dirty="0">
              <a:latin typeface="Arial"/>
              <a:cs typeface="Arial"/>
            </a:endParaRPr>
          </a:p>
          <a:p>
            <a:pPr marL="114300" marR="5080" indent="-101600">
              <a:lnSpc>
                <a:spcPct val="148800"/>
              </a:lnSpc>
              <a:spcBef>
                <a:spcPts val="100"/>
              </a:spcBef>
              <a:buChar char="•"/>
              <a:tabLst>
                <a:tab pos="114300" algn="l"/>
              </a:tabLst>
            </a:pPr>
            <a:r>
              <a:rPr lang="es-ES" sz="1400" dirty="0" err="1">
                <a:solidFill>
                  <a:srgbClr val="7F7F7F"/>
                </a:solidFill>
                <a:latin typeface="Arial"/>
                <a:cs typeface="Arial"/>
              </a:rPr>
              <a:t>One</a:t>
            </a:r>
            <a:r>
              <a:rPr lang="es-ES" sz="14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lang="es-ES" sz="14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lang="es-ES" sz="14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rgbClr val="7F7F7F"/>
                </a:solidFill>
                <a:latin typeface="Arial"/>
                <a:cs typeface="Arial"/>
              </a:rPr>
              <a:t>market</a:t>
            </a:r>
            <a:r>
              <a:rPr lang="es-ES" sz="14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s-ES" sz="1400" dirty="0" err="1">
                <a:solidFill>
                  <a:srgbClr val="7F7F7F"/>
                </a:solidFill>
                <a:latin typeface="Arial"/>
                <a:cs typeface="Arial"/>
              </a:rPr>
              <a:t>leaders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724400" cy="6858000"/>
          </a:xfrm>
          <a:custGeom>
            <a:avLst/>
            <a:gdLst/>
            <a:ahLst/>
            <a:cxnLst/>
            <a:rect l="l" t="t" r="r" b="b"/>
            <a:pathLst>
              <a:path w="4724400" h="6858000">
                <a:moveTo>
                  <a:pt x="0" y="0"/>
                </a:moveTo>
                <a:lnTo>
                  <a:pt x="4724400" y="0"/>
                </a:lnTo>
                <a:lnTo>
                  <a:pt x="47244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C8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15025" y="928690"/>
            <a:ext cx="4895850" cy="4895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3400" y="741013"/>
            <a:ext cx="2498090" cy="4961743"/>
          </a:xfrm>
          <a:prstGeom prst="rect">
            <a:avLst/>
          </a:prstGeom>
          <a:solidFill>
            <a:srgbClr val="FFFFFF"/>
          </a:solidFill>
          <a:ln w="38100">
            <a:solidFill>
              <a:srgbClr val="EE3257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308610">
              <a:lnSpc>
                <a:spcPct val="100000"/>
              </a:lnSpc>
            </a:pPr>
            <a:r>
              <a:rPr sz="3200" spc="-10" dirty="0">
                <a:solidFill>
                  <a:srgbClr val="404040"/>
                </a:solidFill>
                <a:latin typeface="Arial"/>
                <a:cs typeface="Arial"/>
              </a:rPr>
              <a:t>Weakness</a:t>
            </a:r>
            <a:endParaRPr sz="3200" dirty="0">
              <a:latin typeface="Arial"/>
              <a:cs typeface="Arial"/>
            </a:endParaRPr>
          </a:p>
          <a:p>
            <a:pPr marL="422909" marR="623570" indent="-101600">
              <a:lnSpc>
                <a:spcPct val="154800"/>
              </a:lnSpc>
              <a:spcBef>
                <a:spcPts val="340"/>
              </a:spcBef>
              <a:buChar char="•"/>
              <a:tabLst>
                <a:tab pos="423545" algn="l"/>
              </a:tabLst>
            </a:pPr>
            <a:endParaRPr lang="es-ES" sz="140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422909" marR="623570" indent="-101600">
              <a:lnSpc>
                <a:spcPct val="154800"/>
              </a:lnSpc>
              <a:spcBef>
                <a:spcPts val="340"/>
              </a:spcBef>
              <a:buChar char="•"/>
              <a:tabLst>
                <a:tab pos="423545" algn="l"/>
              </a:tabLst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No new</a:t>
            </a:r>
            <a:r>
              <a:rPr sz="1400" spc="-1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significant  </a:t>
            </a:r>
            <a:r>
              <a:rPr lang="es-ES" sz="1400" spc="-5" dirty="0" err="1">
                <a:solidFill>
                  <a:srgbClr val="7F7F7F"/>
                </a:solidFill>
                <a:latin typeface="Arial"/>
                <a:cs typeface="Arial"/>
              </a:rPr>
              <a:t>franchises</a:t>
            </a:r>
            <a:endParaRPr lang="es-ES" sz="1400" spc="-5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21309" marR="623570">
              <a:lnSpc>
                <a:spcPct val="154800"/>
              </a:lnSpc>
              <a:spcBef>
                <a:spcPts val="340"/>
              </a:spcBef>
              <a:tabLst>
                <a:tab pos="423545" algn="l"/>
              </a:tabLst>
            </a:pPr>
            <a:endParaRPr sz="1400" dirty="0">
              <a:latin typeface="Arial"/>
              <a:cs typeface="Arial"/>
            </a:endParaRPr>
          </a:p>
          <a:p>
            <a:pPr marL="422909" marR="633095" indent="-101600">
              <a:lnSpc>
                <a:spcPts val="2600"/>
              </a:lnSpc>
              <a:spcBef>
                <a:spcPts val="140"/>
              </a:spcBef>
              <a:buChar char="•"/>
              <a:tabLst>
                <a:tab pos="423545" algn="l"/>
              </a:tabLst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Not 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attracting</a:t>
            </a:r>
            <a:r>
              <a:rPr sz="1400" spc="-6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new  players</a:t>
            </a:r>
            <a:endParaRPr lang="es-ES" sz="140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21309" marR="633095">
              <a:lnSpc>
                <a:spcPts val="2600"/>
              </a:lnSpc>
              <a:spcBef>
                <a:spcPts val="140"/>
              </a:spcBef>
              <a:tabLst>
                <a:tab pos="423545" algn="l"/>
              </a:tabLst>
            </a:pPr>
            <a:endParaRPr sz="1400" dirty="0">
              <a:latin typeface="Arial"/>
              <a:cs typeface="Arial"/>
            </a:endParaRPr>
          </a:p>
          <a:p>
            <a:pPr marL="422909" indent="-102235">
              <a:lnSpc>
                <a:spcPct val="100000"/>
              </a:lnSpc>
              <a:spcBef>
                <a:spcPts val="580"/>
              </a:spcBef>
              <a:buChar char="•"/>
              <a:tabLst>
                <a:tab pos="423545" algn="l"/>
              </a:tabLst>
            </a:pP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Regulation</a:t>
            </a:r>
            <a:endParaRPr lang="es-ES" sz="140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422909" indent="-102235">
              <a:lnSpc>
                <a:spcPct val="100000"/>
              </a:lnSpc>
              <a:spcBef>
                <a:spcPts val="580"/>
              </a:spcBef>
              <a:buChar char="•"/>
              <a:tabLst>
                <a:tab pos="423545" algn="l"/>
              </a:tabLst>
            </a:pPr>
            <a:endParaRPr lang="es-ES" sz="140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422909" indent="-102235">
              <a:lnSpc>
                <a:spcPct val="100000"/>
              </a:lnSpc>
              <a:spcBef>
                <a:spcPts val="580"/>
              </a:spcBef>
              <a:buChar char="•"/>
              <a:tabLst>
                <a:tab pos="423545" algn="l"/>
              </a:tabLst>
            </a:pPr>
            <a:endParaRPr lang="es-ES" sz="140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20674">
              <a:lnSpc>
                <a:spcPct val="100000"/>
              </a:lnSpc>
              <a:spcBef>
                <a:spcPts val="580"/>
              </a:spcBef>
              <a:tabLst>
                <a:tab pos="423545" algn="l"/>
              </a:tabLst>
            </a:pPr>
            <a:endParaRPr lang="es-ES" sz="1400" dirty="0">
              <a:solidFill>
                <a:srgbClr val="7F7F7F"/>
              </a:solidFill>
              <a:latin typeface="Arial"/>
              <a:cs typeface="Arial"/>
            </a:endParaRPr>
          </a:p>
          <a:p>
            <a:pPr marL="320674">
              <a:lnSpc>
                <a:spcPct val="100000"/>
              </a:lnSpc>
              <a:spcBef>
                <a:spcPts val="580"/>
              </a:spcBef>
              <a:tabLst>
                <a:tab pos="423545" algn="l"/>
              </a:tabLst>
            </a:pPr>
            <a:endParaRPr lang="es-ES" sz="1400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195" y="0"/>
            <a:ext cx="12068804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400" y="4874259"/>
            <a:ext cx="1736089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7780" algn="ctr">
              <a:lnSpc>
                <a:spcPct val="1528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EQUITY  </a:t>
            </a:r>
            <a:r>
              <a:rPr sz="2400" b="1" dirty="0">
                <a:latin typeface="Arial"/>
                <a:cs typeface="Arial"/>
              </a:rPr>
              <a:t>RESEARCH</a:t>
            </a:r>
            <a:endParaRPr sz="2400">
              <a:latin typeface="Arial"/>
              <a:cs typeface="Arial"/>
            </a:endParaRPr>
          </a:p>
          <a:p>
            <a:pPr marR="6985" algn="ctr">
              <a:lnSpc>
                <a:spcPct val="100000"/>
              </a:lnSpc>
              <a:spcBef>
                <a:spcPts val="920"/>
              </a:spcBef>
            </a:pPr>
            <a:r>
              <a:rPr sz="1100" b="1" spc="-5" dirty="0">
                <a:latin typeface="Arial"/>
                <a:cs typeface="Arial"/>
              </a:rPr>
              <a:t>PIC </a:t>
            </a:r>
            <a:r>
              <a:rPr sz="1100" b="1" spc="-10" dirty="0">
                <a:latin typeface="Arial"/>
                <a:cs typeface="Arial"/>
              </a:rPr>
              <a:t>CONSULTING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TEAM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237721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864" y="180111"/>
            <a:ext cx="0" cy="6497955"/>
          </a:xfrm>
          <a:custGeom>
            <a:avLst/>
            <a:gdLst/>
            <a:ahLst/>
            <a:cxnLst/>
            <a:rect l="l" t="t" r="r" b="b"/>
            <a:pathLst>
              <a:path h="6497955">
                <a:moveTo>
                  <a:pt x="0" y="0"/>
                </a:moveTo>
                <a:lnTo>
                  <a:pt x="0" y="6497781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865" y="6677891"/>
            <a:ext cx="1903730" cy="0"/>
          </a:xfrm>
          <a:custGeom>
            <a:avLst/>
            <a:gdLst/>
            <a:ahLst/>
            <a:cxnLst/>
            <a:rect l="l" t="t" r="r" b="b"/>
            <a:pathLst>
              <a:path w="1903730">
                <a:moveTo>
                  <a:pt x="0" y="0"/>
                </a:moveTo>
                <a:lnTo>
                  <a:pt x="1903519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6209" y="180111"/>
            <a:ext cx="0" cy="6497955"/>
          </a:xfrm>
          <a:custGeom>
            <a:avLst/>
            <a:gdLst/>
            <a:ahLst/>
            <a:cxnLst/>
            <a:rect l="l" t="t" r="r" b="b"/>
            <a:pathLst>
              <a:path h="6497955">
                <a:moveTo>
                  <a:pt x="0" y="0"/>
                </a:moveTo>
                <a:lnTo>
                  <a:pt x="0" y="6497781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57650" y="6677891"/>
            <a:ext cx="1909445" cy="0"/>
          </a:xfrm>
          <a:custGeom>
            <a:avLst/>
            <a:gdLst/>
            <a:ahLst/>
            <a:cxnLst/>
            <a:rect l="l" t="t" r="r" b="b"/>
            <a:pathLst>
              <a:path w="1909445">
                <a:moveTo>
                  <a:pt x="0" y="0"/>
                </a:moveTo>
                <a:lnTo>
                  <a:pt x="1908856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865" y="180111"/>
            <a:ext cx="1903730" cy="0"/>
          </a:xfrm>
          <a:custGeom>
            <a:avLst/>
            <a:gdLst/>
            <a:ahLst/>
            <a:cxnLst/>
            <a:rect l="l" t="t" r="r" b="b"/>
            <a:pathLst>
              <a:path w="1903730">
                <a:moveTo>
                  <a:pt x="0" y="0"/>
                </a:moveTo>
                <a:lnTo>
                  <a:pt x="1903519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7660" y="180111"/>
            <a:ext cx="2498725" cy="0"/>
          </a:xfrm>
          <a:custGeom>
            <a:avLst/>
            <a:gdLst/>
            <a:ahLst/>
            <a:cxnLst/>
            <a:rect l="l" t="t" r="r" b="b"/>
            <a:pathLst>
              <a:path w="2498725">
                <a:moveTo>
                  <a:pt x="0" y="0"/>
                </a:moveTo>
                <a:lnTo>
                  <a:pt x="2498549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00573" y="1873360"/>
            <a:ext cx="1930400" cy="0"/>
          </a:xfrm>
          <a:custGeom>
            <a:avLst/>
            <a:gdLst/>
            <a:ahLst/>
            <a:cxnLst/>
            <a:rect l="l" t="t" r="r" b="b"/>
            <a:pathLst>
              <a:path w="1930400">
                <a:moveTo>
                  <a:pt x="1930398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A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51700" y="990600"/>
            <a:ext cx="3910965" cy="65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209165" algn="l"/>
              </a:tabLst>
            </a:pP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A</a:t>
            </a: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V</a:t>
            </a: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I</a:t>
            </a: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800" b="1" spc="9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N	B L I Z Z A R</a:t>
            </a:r>
            <a:r>
              <a:rPr sz="1800" b="1" spc="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04040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  <a:spcBef>
                <a:spcPts val="1340"/>
              </a:spcBef>
            </a:pP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S E G M E N T O</a:t>
            </a:r>
            <a:r>
              <a:rPr sz="1200" spc="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00573" y="3655405"/>
            <a:ext cx="1930400" cy="0"/>
          </a:xfrm>
          <a:custGeom>
            <a:avLst/>
            <a:gdLst/>
            <a:ahLst/>
            <a:cxnLst/>
            <a:rect l="l" t="t" r="r" b="b"/>
            <a:pathLst>
              <a:path w="1930400">
                <a:moveTo>
                  <a:pt x="1930398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A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83500" y="3225800"/>
            <a:ext cx="3045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9010" algn="l"/>
                <a:tab pos="1451610" algn="l"/>
              </a:tabLst>
            </a:pP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T  I  P</a:t>
            </a:r>
            <a:r>
              <a:rPr sz="1200" spc="12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sz="1200" spc="2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S	D</a:t>
            </a:r>
            <a:r>
              <a:rPr sz="1200" spc="26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E	P R O D U C T O</a:t>
            </a:r>
            <a:r>
              <a:rPr sz="1200" spc="-1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53300" y="5194300"/>
            <a:ext cx="14998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  <a:tabLst>
                <a:tab pos="755650" algn="l"/>
              </a:tabLst>
            </a:pPr>
            <a:r>
              <a:rPr sz="1800" spc="-5" dirty="0">
                <a:solidFill>
                  <a:srgbClr val="2C8C6C"/>
                </a:solidFill>
                <a:latin typeface="Trebuchet MS"/>
                <a:cs typeface="Trebuchet MS"/>
              </a:rPr>
              <a:t>$5.9</a:t>
            </a:r>
            <a:r>
              <a:rPr sz="1800" dirty="0">
                <a:solidFill>
                  <a:srgbClr val="2C8C6C"/>
                </a:solidFill>
                <a:latin typeface="Trebuchet MS"/>
                <a:cs typeface="Trebuchet MS"/>
              </a:rPr>
              <a:t>M	(2019).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130"/>
              </a:lnSpc>
            </a:pPr>
            <a:r>
              <a:rPr sz="1800" spc="-15" dirty="0">
                <a:solidFill>
                  <a:srgbClr val="2C8C6C"/>
                </a:solidFill>
                <a:latin typeface="Trebuchet MS"/>
                <a:cs typeface="Trebuchet MS"/>
              </a:rPr>
              <a:t>Revenue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36860" y="5194300"/>
            <a:ext cx="106616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spc="-5" dirty="0">
                <a:solidFill>
                  <a:srgbClr val="2C8C6C"/>
                </a:solidFill>
                <a:latin typeface="Trebuchet MS"/>
                <a:cs typeface="Trebuchet MS"/>
              </a:rPr>
              <a:t>34.4%</a:t>
            </a:r>
            <a:endParaRPr sz="1800">
              <a:latin typeface="Trebuchet MS"/>
              <a:cs typeface="Trebuchet MS"/>
            </a:endParaRPr>
          </a:p>
          <a:p>
            <a:pPr marL="17145">
              <a:lnSpc>
                <a:spcPts val="2130"/>
              </a:lnSpc>
            </a:pPr>
            <a:r>
              <a:rPr sz="1800" spc="-5" dirty="0">
                <a:solidFill>
                  <a:srgbClr val="2C8C6C"/>
                </a:solidFill>
                <a:latin typeface="Trebuchet MS"/>
                <a:cs typeface="Trebuchet MS"/>
              </a:rPr>
              <a:t>of,</a:t>
            </a:r>
            <a:r>
              <a:rPr sz="1800" spc="-80" dirty="0">
                <a:solidFill>
                  <a:srgbClr val="2C8C6C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2C8C6C"/>
                </a:solidFill>
                <a:latin typeface="Trebuchet MS"/>
                <a:cs typeface="Trebuchet MS"/>
              </a:rPr>
              <a:t>Margin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10195" y="0"/>
            <a:ext cx="4281805" cy="6858000"/>
          </a:xfrm>
          <a:custGeom>
            <a:avLst/>
            <a:gdLst/>
            <a:ahLst/>
            <a:cxnLst/>
            <a:rect l="l" t="t" r="r" b="b"/>
            <a:pathLst>
              <a:path w="4281805" h="6858000">
                <a:moveTo>
                  <a:pt x="0" y="0"/>
                </a:moveTo>
                <a:lnTo>
                  <a:pt x="4281713" y="0"/>
                </a:lnTo>
                <a:lnTo>
                  <a:pt x="428171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C8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4781550" cy="5189855"/>
          </a:xfrm>
          <a:custGeom>
            <a:avLst/>
            <a:gdLst/>
            <a:ahLst/>
            <a:cxnLst/>
            <a:rect l="l" t="t" r="r" b="b"/>
            <a:pathLst>
              <a:path w="4781550" h="5189855">
                <a:moveTo>
                  <a:pt x="0" y="0"/>
                </a:moveTo>
                <a:lnTo>
                  <a:pt x="4781550" y="0"/>
                </a:lnTo>
                <a:lnTo>
                  <a:pt x="4781550" y="5189692"/>
                </a:lnTo>
                <a:lnTo>
                  <a:pt x="0" y="5189692"/>
                </a:lnTo>
                <a:lnTo>
                  <a:pt x="0" y="0"/>
                </a:lnTo>
                <a:close/>
              </a:path>
            </a:pathLst>
          </a:custGeom>
          <a:solidFill>
            <a:srgbClr val="2C8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67015" y="605140"/>
            <a:ext cx="279400" cy="1846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</a:pPr>
            <a:r>
              <a:rPr sz="2000" spc="270" dirty="0">
                <a:solidFill>
                  <a:srgbClr val="EE3257"/>
                </a:solidFill>
                <a:latin typeface="Arial"/>
                <a:cs typeface="Arial"/>
              </a:rPr>
              <a:t>ACTIVISION</a:t>
            </a:r>
            <a:r>
              <a:rPr sz="2000" spc="-260" dirty="0">
                <a:solidFill>
                  <a:srgbClr val="EE3257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3003" y="285991"/>
            <a:ext cx="2019300" cy="2019300"/>
          </a:xfrm>
          <a:custGeom>
            <a:avLst/>
            <a:gdLst/>
            <a:ahLst/>
            <a:cxnLst/>
            <a:rect l="l" t="t" r="r" b="b"/>
            <a:pathLst>
              <a:path w="2019300" h="2019300">
                <a:moveTo>
                  <a:pt x="1031555" y="0"/>
                </a:moveTo>
                <a:lnTo>
                  <a:pt x="987262" y="0"/>
                </a:lnTo>
                <a:lnTo>
                  <a:pt x="943003" y="1931"/>
                </a:lnTo>
                <a:lnTo>
                  <a:pt x="898848" y="5793"/>
                </a:lnTo>
                <a:lnTo>
                  <a:pt x="854863" y="11587"/>
                </a:lnTo>
                <a:lnTo>
                  <a:pt x="811119" y="19312"/>
                </a:lnTo>
                <a:lnTo>
                  <a:pt x="767683" y="28968"/>
                </a:lnTo>
                <a:lnTo>
                  <a:pt x="724624" y="40555"/>
                </a:lnTo>
                <a:lnTo>
                  <a:pt x="682011" y="54074"/>
                </a:lnTo>
                <a:lnTo>
                  <a:pt x="639912" y="69524"/>
                </a:lnTo>
                <a:lnTo>
                  <a:pt x="598396" y="86905"/>
                </a:lnTo>
                <a:lnTo>
                  <a:pt x="557532" y="106217"/>
                </a:lnTo>
                <a:lnTo>
                  <a:pt x="517387" y="127461"/>
                </a:lnTo>
                <a:lnTo>
                  <a:pt x="478031" y="150636"/>
                </a:lnTo>
                <a:lnTo>
                  <a:pt x="439532" y="175742"/>
                </a:lnTo>
                <a:lnTo>
                  <a:pt x="401959" y="202779"/>
                </a:lnTo>
                <a:lnTo>
                  <a:pt x="365379" y="231747"/>
                </a:lnTo>
                <a:lnTo>
                  <a:pt x="329863" y="262647"/>
                </a:lnTo>
                <a:lnTo>
                  <a:pt x="295478" y="295478"/>
                </a:lnTo>
                <a:lnTo>
                  <a:pt x="262647" y="329863"/>
                </a:lnTo>
                <a:lnTo>
                  <a:pt x="231747" y="365379"/>
                </a:lnTo>
                <a:lnTo>
                  <a:pt x="202779" y="401959"/>
                </a:lnTo>
                <a:lnTo>
                  <a:pt x="175742" y="439532"/>
                </a:lnTo>
                <a:lnTo>
                  <a:pt x="150636" y="478031"/>
                </a:lnTo>
                <a:lnTo>
                  <a:pt x="127461" y="517387"/>
                </a:lnTo>
                <a:lnTo>
                  <a:pt x="106217" y="557532"/>
                </a:lnTo>
                <a:lnTo>
                  <a:pt x="86905" y="598396"/>
                </a:lnTo>
                <a:lnTo>
                  <a:pt x="69524" y="639912"/>
                </a:lnTo>
                <a:lnTo>
                  <a:pt x="54074" y="682011"/>
                </a:lnTo>
                <a:lnTo>
                  <a:pt x="40555" y="724624"/>
                </a:lnTo>
                <a:lnTo>
                  <a:pt x="28968" y="767683"/>
                </a:lnTo>
                <a:lnTo>
                  <a:pt x="19312" y="811119"/>
                </a:lnTo>
                <a:lnTo>
                  <a:pt x="11587" y="854863"/>
                </a:lnTo>
                <a:lnTo>
                  <a:pt x="5793" y="898848"/>
                </a:lnTo>
                <a:lnTo>
                  <a:pt x="1931" y="943003"/>
                </a:lnTo>
                <a:lnTo>
                  <a:pt x="0" y="987262"/>
                </a:lnTo>
                <a:lnTo>
                  <a:pt x="0" y="1031555"/>
                </a:lnTo>
                <a:lnTo>
                  <a:pt x="1931" y="1075813"/>
                </a:lnTo>
                <a:lnTo>
                  <a:pt x="5793" y="1119969"/>
                </a:lnTo>
                <a:lnTo>
                  <a:pt x="11587" y="1163954"/>
                </a:lnTo>
                <a:lnTo>
                  <a:pt x="19312" y="1207698"/>
                </a:lnTo>
                <a:lnTo>
                  <a:pt x="28968" y="1251134"/>
                </a:lnTo>
                <a:lnTo>
                  <a:pt x="40555" y="1294193"/>
                </a:lnTo>
                <a:lnTo>
                  <a:pt x="54074" y="1336806"/>
                </a:lnTo>
                <a:lnTo>
                  <a:pt x="69524" y="1378904"/>
                </a:lnTo>
                <a:lnTo>
                  <a:pt x="86905" y="1420420"/>
                </a:lnTo>
                <a:lnTo>
                  <a:pt x="106217" y="1461285"/>
                </a:lnTo>
                <a:lnTo>
                  <a:pt x="127461" y="1501430"/>
                </a:lnTo>
                <a:lnTo>
                  <a:pt x="150636" y="1540786"/>
                </a:lnTo>
                <a:lnTo>
                  <a:pt x="175742" y="1579285"/>
                </a:lnTo>
                <a:lnTo>
                  <a:pt x="202779" y="1616858"/>
                </a:lnTo>
                <a:lnTo>
                  <a:pt x="231747" y="1653437"/>
                </a:lnTo>
                <a:lnTo>
                  <a:pt x="262647" y="1688954"/>
                </a:lnTo>
                <a:lnTo>
                  <a:pt x="295478" y="1723339"/>
                </a:lnTo>
                <a:lnTo>
                  <a:pt x="329863" y="1756170"/>
                </a:lnTo>
                <a:lnTo>
                  <a:pt x="365379" y="1787070"/>
                </a:lnTo>
                <a:lnTo>
                  <a:pt x="401959" y="1816038"/>
                </a:lnTo>
                <a:lnTo>
                  <a:pt x="439532" y="1843075"/>
                </a:lnTo>
                <a:lnTo>
                  <a:pt x="478031" y="1868181"/>
                </a:lnTo>
                <a:lnTo>
                  <a:pt x="517387" y="1891356"/>
                </a:lnTo>
                <a:lnTo>
                  <a:pt x="557532" y="1912600"/>
                </a:lnTo>
                <a:lnTo>
                  <a:pt x="598396" y="1931912"/>
                </a:lnTo>
                <a:lnTo>
                  <a:pt x="639912" y="1949293"/>
                </a:lnTo>
                <a:lnTo>
                  <a:pt x="682011" y="1964743"/>
                </a:lnTo>
                <a:lnTo>
                  <a:pt x="724624" y="1978261"/>
                </a:lnTo>
                <a:lnTo>
                  <a:pt x="767683" y="1989849"/>
                </a:lnTo>
                <a:lnTo>
                  <a:pt x="811119" y="1999505"/>
                </a:lnTo>
                <a:lnTo>
                  <a:pt x="854863" y="2007230"/>
                </a:lnTo>
                <a:lnTo>
                  <a:pt x="898848" y="2013024"/>
                </a:lnTo>
                <a:lnTo>
                  <a:pt x="943003" y="2016886"/>
                </a:lnTo>
                <a:lnTo>
                  <a:pt x="987262" y="2018817"/>
                </a:lnTo>
                <a:lnTo>
                  <a:pt x="1031555" y="2018817"/>
                </a:lnTo>
                <a:lnTo>
                  <a:pt x="1075813" y="2016886"/>
                </a:lnTo>
                <a:lnTo>
                  <a:pt x="1119969" y="2013024"/>
                </a:lnTo>
                <a:lnTo>
                  <a:pt x="1163954" y="2007230"/>
                </a:lnTo>
                <a:lnTo>
                  <a:pt x="1207698" y="1999505"/>
                </a:lnTo>
                <a:lnTo>
                  <a:pt x="1251134" y="1989849"/>
                </a:lnTo>
                <a:lnTo>
                  <a:pt x="1294193" y="1978261"/>
                </a:lnTo>
                <a:lnTo>
                  <a:pt x="1336806" y="1964743"/>
                </a:lnTo>
                <a:lnTo>
                  <a:pt x="1378904" y="1949293"/>
                </a:lnTo>
                <a:lnTo>
                  <a:pt x="1420420" y="1931912"/>
                </a:lnTo>
                <a:lnTo>
                  <a:pt x="1461285" y="1912600"/>
                </a:lnTo>
                <a:lnTo>
                  <a:pt x="1501430" y="1891356"/>
                </a:lnTo>
                <a:lnTo>
                  <a:pt x="1540786" y="1868181"/>
                </a:lnTo>
                <a:lnTo>
                  <a:pt x="1579285" y="1843075"/>
                </a:lnTo>
                <a:lnTo>
                  <a:pt x="1616858" y="1816038"/>
                </a:lnTo>
                <a:lnTo>
                  <a:pt x="1653437" y="1787070"/>
                </a:lnTo>
                <a:lnTo>
                  <a:pt x="1688954" y="1756170"/>
                </a:lnTo>
                <a:lnTo>
                  <a:pt x="1723339" y="1723339"/>
                </a:lnTo>
                <a:lnTo>
                  <a:pt x="1756170" y="1688954"/>
                </a:lnTo>
                <a:lnTo>
                  <a:pt x="1787069" y="1653437"/>
                </a:lnTo>
                <a:lnTo>
                  <a:pt x="1816038" y="1616858"/>
                </a:lnTo>
                <a:lnTo>
                  <a:pt x="1843075" y="1579285"/>
                </a:lnTo>
                <a:lnTo>
                  <a:pt x="1868181" y="1540786"/>
                </a:lnTo>
                <a:lnTo>
                  <a:pt x="1891356" y="1501430"/>
                </a:lnTo>
                <a:lnTo>
                  <a:pt x="1912599" y="1461285"/>
                </a:lnTo>
                <a:lnTo>
                  <a:pt x="1931911" y="1420420"/>
                </a:lnTo>
                <a:lnTo>
                  <a:pt x="1949292" y="1378904"/>
                </a:lnTo>
                <a:lnTo>
                  <a:pt x="1964742" y="1336806"/>
                </a:lnTo>
                <a:lnTo>
                  <a:pt x="1978261" y="1294193"/>
                </a:lnTo>
                <a:lnTo>
                  <a:pt x="1989848" y="1251134"/>
                </a:lnTo>
                <a:lnTo>
                  <a:pt x="1999504" y="1207698"/>
                </a:lnTo>
                <a:lnTo>
                  <a:pt x="2007229" y="1163954"/>
                </a:lnTo>
                <a:lnTo>
                  <a:pt x="2013023" y="1119969"/>
                </a:lnTo>
                <a:lnTo>
                  <a:pt x="2016885" y="1075813"/>
                </a:lnTo>
                <a:lnTo>
                  <a:pt x="2018816" y="1031555"/>
                </a:lnTo>
                <a:lnTo>
                  <a:pt x="2018816" y="987262"/>
                </a:lnTo>
                <a:lnTo>
                  <a:pt x="2016885" y="943003"/>
                </a:lnTo>
                <a:lnTo>
                  <a:pt x="2013023" y="898848"/>
                </a:lnTo>
                <a:lnTo>
                  <a:pt x="2007229" y="854863"/>
                </a:lnTo>
                <a:lnTo>
                  <a:pt x="1999504" y="811119"/>
                </a:lnTo>
                <a:lnTo>
                  <a:pt x="1989848" y="767683"/>
                </a:lnTo>
                <a:lnTo>
                  <a:pt x="1978261" y="724624"/>
                </a:lnTo>
                <a:lnTo>
                  <a:pt x="1964742" y="682011"/>
                </a:lnTo>
                <a:lnTo>
                  <a:pt x="1949292" y="639912"/>
                </a:lnTo>
                <a:lnTo>
                  <a:pt x="1931911" y="598396"/>
                </a:lnTo>
                <a:lnTo>
                  <a:pt x="1912599" y="557532"/>
                </a:lnTo>
                <a:lnTo>
                  <a:pt x="1891356" y="517387"/>
                </a:lnTo>
                <a:lnTo>
                  <a:pt x="1868181" y="478031"/>
                </a:lnTo>
                <a:lnTo>
                  <a:pt x="1843075" y="439532"/>
                </a:lnTo>
                <a:lnTo>
                  <a:pt x="1816038" y="401959"/>
                </a:lnTo>
                <a:lnTo>
                  <a:pt x="1787069" y="365379"/>
                </a:lnTo>
                <a:lnTo>
                  <a:pt x="1756170" y="329863"/>
                </a:lnTo>
                <a:lnTo>
                  <a:pt x="1723339" y="295478"/>
                </a:lnTo>
                <a:lnTo>
                  <a:pt x="1688954" y="262647"/>
                </a:lnTo>
                <a:lnTo>
                  <a:pt x="1653437" y="231747"/>
                </a:lnTo>
                <a:lnTo>
                  <a:pt x="1616858" y="202779"/>
                </a:lnTo>
                <a:lnTo>
                  <a:pt x="1579285" y="175742"/>
                </a:lnTo>
                <a:lnTo>
                  <a:pt x="1540786" y="150636"/>
                </a:lnTo>
                <a:lnTo>
                  <a:pt x="1501430" y="127461"/>
                </a:lnTo>
                <a:lnTo>
                  <a:pt x="1461285" y="106217"/>
                </a:lnTo>
                <a:lnTo>
                  <a:pt x="1420420" y="86905"/>
                </a:lnTo>
                <a:lnTo>
                  <a:pt x="1378904" y="69524"/>
                </a:lnTo>
                <a:lnTo>
                  <a:pt x="1336806" y="54074"/>
                </a:lnTo>
                <a:lnTo>
                  <a:pt x="1294193" y="40555"/>
                </a:lnTo>
                <a:lnTo>
                  <a:pt x="1251134" y="28968"/>
                </a:lnTo>
                <a:lnTo>
                  <a:pt x="1207698" y="19312"/>
                </a:lnTo>
                <a:lnTo>
                  <a:pt x="1163954" y="11587"/>
                </a:lnTo>
                <a:lnTo>
                  <a:pt x="1119969" y="5793"/>
                </a:lnTo>
                <a:lnTo>
                  <a:pt x="1075813" y="1931"/>
                </a:lnTo>
                <a:lnTo>
                  <a:pt x="10315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70079" y="2063775"/>
            <a:ext cx="586740" cy="586740"/>
          </a:xfrm>
          <a:custGeom>
            <a:avLst/>
            <a:gdLst/>
            <a:ahLst/>
            <a:cxnLst/>
            <a:rect l="l" t="t" r="r" b="b"/>
            <a:pathLst>
              <a:path w="586740" h="586739">
                <a:moveTo>
                  <a:pt x="60534" y="0"/>
                </a:moveTo>
                <a:lnTo>
                  <a:pt x="0" y="60535"/>
                </a:lnTo>
                <a:lnTo>
                  <a:pt x="232657" y="293193"/>
                </a:lnTo>
                <a:lnTo>
                  <a:pt x="0" y="525851"/>
                </a:lnTo>
                <a:lnTo>
                  <a:pt x="60534" y="586386"/>
                </a:lnTo>
                <a:lnTo>
                  <a:pt x="293193" y="353728"/>
                </a:lnTo>
                <a:lnTo>
                  <a:pt x="414262" y="353728"/>
                </a:lnTo>
                <a:lnTo>
                  <a:pt x="353728" y="293193"/>
                </a:lnTo>
                <a:lnTo>
                  <a:pt x="414262" y="232658"/>
                </a:lnTo>
                <a:lnTo>
                  <a:pt x="293193" y="232658"/>
                </a:lnTo>
                <a:lnTo>
                  <a:pt x="60534" y="0"/>
                </a:lnTo>
                <a:close/>
              </a:path>
              <a:path w="586740" h="586739">
                <a:moveTo>
                  <a:pt x="414262" y="353728"/>
                </a:moveTo>
                <a:lnTo>
                  <a:pt x="293193" y="353728"/>
                </a:lnTo>
                <a:lnTo>
                  <a:pt x="525851" y="586386"/>
                </a:lnTo>
                <a:lnTo>
                  <a:pt x="586385" y="525851"/>
                </a:lnTo>
                <a:lnTo>
                  <a:pt x="414262" y="353728"/>
                </a:lnTo>
                <a:close/>
              </a:path>
              <a:path w="586740" h="586739">
                <a:moveTo>
                  <a:pt x="525851" y="0"/>
                </a:moveTo>
                <a:lnTo>
                  <a:pt x="293193" y="232658"/>
                </a:lnTo>
                <a:lnTo>
                  <a:pt x="414262" y="232658"/>
                </a:lnTo>
                <a:lnTo>
                  <a:pt x="586385" y="60535"/>
                </a:lnTo>
                <a:lnTo>
                  <a:pt x="5258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2777" y="2789053"/>
            <a:ext cx="1798320" cy="452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ACTIVISION</a:t>
            </a:r>
          </a:p>
        </p:txBody>
      </p:sp>
      <p:sp>
        <p:nvSpPr>
          <p:cNvPr id="9" name="object 9"/>
          <p:cNvSpPr/>
          <p:nvPr/>
        </p:nvSpPr>
        <p:spPr>
          <a:xfrm>
            <a:off x="660294" y="595116"/>
            <a:ext cx="4491517" cy="5667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86648" y="3204986"/>
            <a:ext cx="4205351" cy="2214709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30"/>
              </a:spcBef>
              <a:tabLst>
                <a:tab pos="869950" algn="l"/>
              </a:tabLst>
            </a:pP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37%	$2.2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(2019)</a:t>
            </a:r>
            <a:endParaRPr sz="2200" dirty="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160"/>
              </a:spcBef>
              <a:buChar char="•"/>
              <a:tabLst>
                <a:tab pos="354965" algn="l"/>
                <a:tab pos="355600" algn="l"/>
              </a:tabLst>
            </a:pPr>
            <a:r>
              <a:rPr sz="3500" b="1" dirty="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r>
              <a:rPr sz="3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FFFFFF"/>
                </a:solidFill>
                <a:latin typeface="Arial"/>
                <a:cs typeface="Arial"/>
              </a:rPr>
              <a:t>Games</a:t>
            </a:r>
            <a:endParaRPr sz="35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500" b="1" dirty="0">
                <a:solidFill>
                  <a:srgbClr val="FFFFFF"/>
                </a:solidFill>
                <a:latin typeface="Arial"/>
                <a:cs typeface="Arial"/>
              </a:rPr>
              <a:t>DLC</a:t>
            </a:r>
            <a:endParaRPr sz="35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lang="es-ES" sz="3500" b="1" spc="-5" dirty="0" err="1">
                <a:solidFill>
                  <a:srgbClr val="FFFFFF"/>
                </a:solidFill>
                <a:latin typeface="Arial"/>
                <a:cs typeface="Arial"/>
              </a:rPr>
              <a:t>Microtransactions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7669" y="612846"/>
            <a:ext cx="4522314" cy="5632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0800" y="2565400"/>
            <a:ext cx="316293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40"/>
              </a:lnSpc>
              <a:spcBef>
                <a:spcPts val="100"/>
              </a:spcBef>
              <a:tabLst>
                <a:tab pos="1596390" algn="l"/>
              </a:tabLst>
            </a:pP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29%.	$1.7M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ts val="5040"/>
              </a:lnSpc>
            </a:pP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(2019)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0800" y="4381500"/>
            <a:ext cx="192151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indent="-190500">
              <a:lnSpc>
                <a:spcPts val="2130"/>
              </a:lnSpc>
              <a:spcBef>
                <a:spcPts val="100"/>
              </a:spcBef>
              <a:buChar char="•"/>
              <a:tabLst>
                <a:tab pos="203200" algn="l"/>
              </a:tabLst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Full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Games</a:t>
            </a:r>
            <a:endParaRPr sz="1800">
              <a:latin typeface="Trebuchet MS"/>
              <a:cs typeface="Trebuchet MS"/>
            </a:endParaRPr>
          </a:p>
          <a:p>
            <a:pPr marL="203200" indent="-190500">
              <a:lnSpc>
                <a:spcPts val="2100"/>
              </a:lnSpc>
              <a:buChar char="•"/>
              <a:tabLst>
                <a:tab pos="203200" algn="l"/>
              </a:tabLst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DLCs</a:t>
            </a:r>
            <a:endParaRPr sz="1800">
              <a:latin typeface="Trebuchet MS"/>
              <a:cs typeface="Trebuchet MS"/>
            </a:endParaRPr>
          </a:p>
          <a:p>
            <a:pPr marL="203200" indent="-190500">
              <a:lnSpc>
                <a:spcPts val="2100"/>
              </a:lnSpc>
              <a:buChar char="•"/>
              <a:tabLst>
                <a:tab pos="203200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Microtransaction</a:t>
            </a:r>
            <a:endParaRPr sz="1800">
              <a:latin typeface="Trebuchet MS"/>
              <a:cs typeface="Trebuchet MS"/>
            </a:endParaRPr>
          </a:p>
          <a:p>
            <a:pPr marL="203200" indent="-190500">
              <a:lnSpc>
                <a:spcPts val="2130"/>
              </a:lnSpc>
              <a:buChar char="•"/>
              <a:tabLst>
                <a:tab pos="203200" algn="l"/>
              </a:tabLst>
            </a:pPr>
            <a:r>
              <a:rPr sz="1800" spc="-5" dirty="0">
                <a:solidFill>
                  <a:srgbClr val="FFFFFF"/>
                </a:solidFill>
                <a:latin typeface="Trebuchet MS"/>
                <a:cs typeface="Trebuchet MS"/>
              </a:rPr>
              <a:t>Subscription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77785" y="1061600"/>
            <a:ext cx="37096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latin typeface="Arial"/>
                <a:cs typeface="Arial"/>
              </a:rPr>
              <a:t>BLIZZARD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58248" y="5624129"/>
            <a:ext cx="889635" cy="889635"/>
          </a:xfrm>
          <a:custGeom>
            <a:avLst/>
            <a:gdLst/>
            <a:ahLst/>
            <a:cxnLst/>
            <a:rect l="l" t="t" r="r" b="b"/>
            <a:pathLst>
              <a:path w="889634" h="889634">
                <a:moveTo>
                  <a:pt x="91808" y="0"/>
                </a:moveTo>
                <a:lnTo>
                  <a:pt x="0" y="91808"/>
                </a:lnTo>
                <a:lnTo>
                  <a:pt x="352849" y="444655"/>
                </a:lnTo>
                <a:lnTo>
                  <a:pt x="0" y="797502"/>
                </a:lnTo>
                <a:lnTo>
                  <a:pt x="91808" y="889311"/>
                </a:lnTo>
                <a:lnTo>
                  <a:pt x="444656" y="536462"/>
                </a:lnTo>
                <a:lnTo>
                  <a:pt x="628270" y="536462"/>
                </a:lnTo>
                <a:lnTo>
                  <a:pt x="536463" y="444655"/>
                </a:lnTo>
                <a:lnTo>
                  <a:pt x="628271" y="352848"/>
                </a:lnTo>
                <a:lnTo>
                  <a:pt x="444656" y="352848"/>
                </a:lnTo>
                <a:lnTo>
                  <a:pt x="91808" y="0"/>
                </a:lnTo>
                <a:close/>
              </a:path>
              <a:path w="889634" h="889634">
                <a:moveTo>
                  <a:pt x="628270" y="536462"/>
                </a:moveTo>
                <a:lnTo>
                  <a:pt x="444656" y="536462"/>
                </a:lnTo>
                <a:lnTo>
                  <a:pt x="797504" y="889311"/>
                </a:lnTo>
                <a:lnTo>
                  <a:pt x="889311" y="797502"/>
                </a:lnTo>
                <a:lnTo>
                  <a:pt x="628270" y="536462"/>
                </a:lnTo>
                <a:close/>
              </a:path>
              <a:path w="889634" h="889634">
                <a:moveTo>
                  <a:pt x="797504" y="0"/>
                </a:moveTo>
                <a:lnTo>
                  <a:pt x="444656" y="352848"/>
                </a:lnTo>
                <a:lnTo>
                  <a:pt x="628271" y="352848"/>
                </a:lnTo>
                <a:lnTo>
                  <a:pt x="889311" y="91808"/>
                </a:lnTo>
                <a:lnTo>
                  <a:pt x="797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89213"/>
            <a:ext cx="561975" cy="1407795"/>
          </a:xfrm>
          <a:custGeom>
            <a:avLst/>
            <a:gdLst/>
            <a:ahLst/>
            <a:cxnLst/>
            <a:rect l="l" t="t" r="r" b="b"/>
            <a:pathLst>
              <a:path w="561975" h="1407795">
                <a:moveTo>
                  <a:pt x="0" y="0"/>
                </a:moveTo>
                <a:lnTo>
                  <a:pt x="0" y="1407460"/>
                </a:lnTo>
                <a:lnTo>
                  <a:pt x="120141" y="1370167"/>
                </a:lnTo>
                <a:lnTo>
                  <a:pt x="162671" y="1350522"/>
                </a:lnTo>
                <a:lnTo>
                  <a:pt x="203660" y="1328257"/>
                </a:lnTo>
                <a:lnTo>
                  <a:pt x="242999" y="1303481"/>
                </a:lnTo>
                <a:lnTo>
                  <a:pt x="280581" y="1276302"/>
                </a:lnTo>
                <a:lnTo>
                  <a:pt x="316298" y="1246827"/>
                </a:lnTo>
                <a:lnTo>
                  <a:pt x="350042" y="1215163"/>
                </a:lnTo>
                <a:lnTo>
                  <a:pt x="381706" y="1181419"/>
                </a:lnTo>
                <a:lnTo>
                  <a:pt x="411181" y="1145702"/>
                </a:lnTo>
                <a:lnTo>
                  <a:pt x="438361" y="1108121"/>
                </a:lnTo>
                <a:lnTo>
                  <a:pt x="463136" y="1068781"/>
                </a:lnTo>
                <a:lnTo>
                  <a:pt x="485401" y="1027793"/>
                </a:lnTo>
                <a:lnTo>
                  <a:pt x="505046" y="985262"/>
                </a:lnTo>
                <a:lnTo>
                  <a:pt x="521964" y="941297"/>
                </a:lnTo>
                <a:lnTo>
                  <a:pt x="536048" y="896006"/>
                </a:lnTo>
                <a:lnTo>
                  <a:pt x="547190" y="849496"/>
                </a:lnTo>
                <a:lnTo>
                  <a:pt x="555282" y="801875"/>
                </a:lnTo>
                <a:lnTo>
                  <a:pt x="560216" y="753250"/>
                </a:lnTo>
                <a:lnTo>
                  <a:pt x="561884" y="703731"/>
                </a:lnTo>
                <a:lnTo>
                  <a:pt x="560216" y="654211"/>
                </a:lnTo>
                <a:lnTo>
                  <a:pt x="555282" y="605586"/>
                </a:lnTo>
                <a:lnTo>
                  <a:pt x="547190" y="557965"/>
                </a:lnTo>
                <a:lnTo>
                  <a:pt x="536048" y="511455"/>
                </a:lnTo>
                <a:lnTo>
                  <a:pt x="521964" y="466164"/>
                </a:lnTo>
                <a:lnTo>
                  <a:pt x="505046" y="422199"/>
                </a:lnTo>
                <a:lnTo>
                  <a:pt x="485401" y="379669"/>
                </a:lnTo>
                <a:lnTo>
                  <a:pt x="463136" y="338680"/>
                </a:lnTo>
                <a:lnTo>
                  <a:pt x="438361" y="299341"/>
                </a:lnTo>
                <a:lnTo>
                  <a:pt x="411181" y="261759"/>
                </a:lnTo>
                <a:lnTo>
                  <a:pt x="381706" y="226042"/>
                </a:lnTo>
                <a:lnTo>
                  <a:pt x="350042" y="192298"/>
                </a:lnTo>
                <a:lnTo>
                  <a:pt x="316298" y="160635"/>
                </a:lnTo>
                <a:lnTo>
                  <a:pt x="280581" y="131159"/>
                </a:lnTo>
                <a:lnTo>
                  <a:pt x="242999" y="103980"/>
                </a:lnTo>
                <a:lnTo>
                  <a:pt x="203660" y="79204"/>
                </a:lnTo>
                <a:lnTo>
                  <a:pt x="162671" y="56940"/>
                </a:lnTo>
                <a:lnTo>
                  <a:pt x="120141" y="37294"/>
                </a:lnTo>
                <a:lnTo>
                  <a:pt x="0" y="0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8459" y="798285"/>
            <a:ext cx="5279571" cy="527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21054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10551" y="1"/>
            <a:ext cx="3981450" cy="3429000"/>
          </a:xfrm>
          <a:custGeom>
            <a:avLst/>
            <a:gdLst/>
            <a:ahLst/>
            <a:cxnLst/>
            <a:rect l="l" t="t" r="r" b="b"/>
            <a:pathLst>
              <a:path w="3981450" h="3429000">
                <a:moveTo>
                  <a:pt x="0" y="0"/>
                </a:moveTo>
                <a:lnTo>
                  <a:pt x="3981450" y="0"/>
                </a:lnTo>
                <a:lnTo>
                  <a:pt x="398145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5C2F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55256" y="937070"/>
            <a:ext cx="1245870" cy="14935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60"/>
              </a:spcBef>
            </a:pPr>
            <a:r>
              <a:rPr sz="4800" dirty="0">
                <a:latin typeface="Arial"/>
                <a:cs typeface="Arial"/>
              </a:rPr>
              <a:t>King  34%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82780" y="2706063"/>
            <a:ext cx="1445895" cy="1445895"/>
          </a:xfrm>
          <a:custGeom>
            <a:avLst/>
            <a:gdLst/>
            <a:ahLst/>
            <a:cxnLst/>
            <a:rect l="l" t="t" r="r" b="b"/>
            <a:pathLst>
              <a:path w="1445895" h="1445895">
                <a:moveTo>
                  <a:pt x="745145" y="0"/>
                </a:moveTo>
                <a:lnTo>
                  <a:pt x="700726" y="0"/>
                </a:lnTo>
                <a:lnTo>
                  <a:pt x="656374" y="2711"/>
                </a:lnTo>
                <a:lnTo>
                  <a:pt x="612225" y="8134"/>
                </a:lnTo>
                <a:lnTo>
                  <a:pt x="568413" y="16269"/>
                </a:lnTo>
                <a:lnTo>
                  <a:pt x="525072" y="27115"/>
                </a:lnTo>
                <a:lnTo>
                  <a:pt x="482338" y="40673"/>
                </a:lnTo>
                <a:lnTo>
                  <a:pt x="440345" y="56943"/>
                </a:lnTo>
                <a:lnTo>
                  <a:pt x="399228" y="75924"/>
                </a:lnTo>
                <a:lnTo>
                  <a:pt x="359122" y="97617"/>
                </a:lnTo>
                <a:lnTo>
                  <a:pt x="320162" y="122021"/>
                </a:lnTo>
                <a:lnTo>
                  <a:pt x="282482" y="149137"/>
                </a:lnTo>
                <a:lnTo>
                  <a:pt x="246218" y="178964"/>
                </a:lnTo>
                <a:lnTo>
                  <a:pt x="211503" y="211503"/>
                </a:lnTo>
                <a:lnTo>
                  <a:pt x="178964" y="246218"/>
                </a:lnTo>
                <a:lnTo>
                  <a:pt x="149137" y="282483"/>
                </a:lnTo>
                <a:lnTo>
                  <a:pt x="122021" y="320163"/>
                </a:lnTo>
                <a:lnTo>
                  <a:pt x="97617" y="359123"/>
                </a:lnTo>
                <a:lnTo>
                  <a:pt x="75924" y="399229"/>
                </a:lnTo>
                <a:lnTo>
                  <a:pt x="56943" y="440346"/>
                </a:lnTo>
                <a:lnTo>
                  <a:pt x="40673" y="482338"/>
                </a:lnTo>
                <a:lnTo>
                  <a:pt x="27115" y="525073"/>
                </a:lnTo>
                <a:lnTo>
                  <a:pt x="16269" y="568413"/>
                </a:lnTo>
                <a:lnTo>
                  <a:pt x="8134" y="612226"/>
                </a:lnTo>
                <a:lnTo>
                  <a:pt x="2711" y="656375"/>
                </a:lnTo>
                <a:lnTo>
                  <a:pt x="0" y="700727"/>
                </a:lnTo>
                <a:lnTo>
                  <a:pt x="0" y="745145"/>
                </a:lnTo>
                <a:lnTo>
                  <a:pt x="2711" y="789497"/>
                </a:lnTo>
                <a:lnTo>
                  <a:pt x="8134" y="833646"/>
                </a:lnTo>
                <a:lnTo>
                  <a:pt x="16269" y="877459"/>
                </a:lnTo>
                <a:lnTo>
                  <a:pt x="27115" y="920799"/>
                </a:lnTo>
                <a:lnTo>
                  <a:pt x="40673" y="963534"/>
                </a:lnTo>
                <a:lnTo>
                  <a:pt x="56943" y="1005526"/>
                </a:lnTo>
                <a:lnTo>
                  <a:pt x="75924" y="1046643"/>
                </a:lnTo>
                <a:lnTo>
                  <a:pt x="97617" y="1086749"/>
                </a:lnTo>
                <a:lnTo>
                  <a:pt x="122021" y="1125709"/>
                </a:lnTo>
                <a:lnTo>
                  <a:pt x="149137" y="1163389"/>
                </a:lnTo>
                <a:lnTo>
                  <a:pt x="178964" y="1199654"/>
                </a:lnTo>
                <a:lnTo>
                  <a:pt x="211503" y="1234369"/>
                </a:lnTo>
                <a:lnTo>
                  <a:pt x="246218" y="1266908"/>
                </a:lnTo>
                <a:lnTo>
                  <a:pt x="282482" y="1296735"/>
                </a:lnTo>
                <a:lnTo>
                  <a:pt x="320162" y="1323851"/>
                </a:lnTo>
                <a:lnTo>
                  <a:pt x="359122" y="1348255"/>
                </a:lnTo>
                <a:lnTo>
                  <a:pt x="399228" y="1369948"/>
                </a:lnTo>
                <a:lnTo>
                  <a:pt x="440345" y="1388929"/>
                </a:lnTo>
                <a:lnTo>
                  <a:pt x="482338" y="1405198"/>
                </a:lnTo>
                <a:lnTo>
                  <a:pt x="525072" y="1418756"/>
                </a:lnTo>
                <a:lnTo>
                  <a:pt x="568413" y="1429602"/>
                </a:lnTo>
                <a:lnTo>
                  <a:pt x="612225" y="1437737"/>
                </a:lnTo>
                <a:lnTo>
                  <a:pt x="656374" y="1443160"/>
                </a:lnTo>
                <a:lnTo>
                  <a:pt x="700726" y="1445872"/>
                </a:lnTo>
                <a:lnTo>
                  <a:pt x="745145" y="1445872"/>
                </a:lnTo>
                <a:lnTo>
                  <a:pt x="789496" y="1443160"/>
                </a:lnTo>
                <a:lnTo>
                  <a:pt x="833646" y="1437737"/>
                </a:lnTo>
                <a:lnTo>
                  <a:pt x="877458" y="1429602"/>
                </a:lnTo>
                <a:lnTo>
                  <a:pt x="920799" y="1418756"/>
                </a:lnTo>
                <a:lnTo>
                  <a:pt x="963533" y="1405198"/>
                </a:lnTo>
                <a:lnTo>
                  <a:pt x="1005526" y="1388929"/>
                </a:lnTo>
                <a:lnTo>
                  <a:pt x="1046642" y="1369948"/>
                </a:lnTo>
                <a:lnTo>
                  <a:pt x="1086748" y="1348255"/>
                </a:lnTo>
                <a:lnTo>
                  <a:pt x="1125709" y="1323851"/>
                </a:lnTo>
                <a:lnTo>
                  <a:pt x="1163388" y="1296735"/>
                </a:lnTo>
                <a:lnTo>
                  <a:pt x="1199653" y="1266908"/>
                </a:lnTo>
                <a:lnTo>
                  <a:pt x="1234368" y="1234369"/>
                </a:lnTo>
                <a:lnTo>
                  <a:pt x="1266907" y="1199654"/>
                </a:lnTo>
                <a:lnTo>
                  <a:pt x="1296734" y="1163389"/>
                </a:lnTo>
                <a:lnTo>
                  <a:pt x="1323850" y="1125709"/>
                </a:lnTo>
                <a:lnTo>
                  <a:pt x="1348254" y="1086749"/>
                </a:lnTo>
                <a:lnTo>
                  <a:pt x="1369947" y="1046643"/>
                </a:lnTo>
                <a:lnTo>
                  <a:pt x="1388928" y="1005526"/>
                </a:lnTo>
                <a:lnTo>
                  <a:pt x="1405197" y="963534"/>
                </a:lnTo>
                <a:lnTo>
                  <a:pt x="1418755" y="920799"/>
                </a:lnTo>
                <a:lnTo>
                  <a:pt x="1429602" y="877459"/>
                </a:lnTo>
                <a:lnTo>
                  <a:pt x="1437737" y="833646"/>
                </a:lnTo>
                <a:lnTo>
                  <a:pt x="1443160" y="789497"/>
                </a:lnTo>
                <a:lnTo>
                  <a:pt x="1445871" y="745145"/>
                </a:lnTo>
                <a:lnTo>
                  <a:pt x="1445871" y="700727"/>
                </a:lnTo>
                <a:lnTo>
                  <a:pt x="1443160" y="656375"/>
                </a:lnTo>
                <a:lnTo>
                  <a:pt x="1437737" y="612226"/>
                </a:lnTo>
                <a:lnTo>
                  <a:pt x="1429602" y="568413"/>
                </a:lnTo>
                <a:lnTo>
                  <a:pt x="1418755" y="525073"/>
                </a:lnTo>
                <a:lnTo>
                  <a:pt x="1405197" y="482338"/>
                </a:lnTo>
                <a:lnTo>
                  <a:pt x="1388928" y="440346"/>
                </a:lnTo>
                <a:lnTo>
                  <a:pt x="1369947" y="399229"/>
                </a:lnTo>
                <a:lnTo>
                  <a:pt x="1348254" y="359123"/>
                </a:lnTo>
                <a:lnTo>
                  <a:pt x="1323850" y="320163"/>
                </a:lnTo>
                <a:lnTo>
                  <a:pt x="1296734" y="282483"/>
                </a:lnTo>
                <a:lnTo>
                  <a:pt x="1266907" y="246218"/>
                </a:lnTo>
                <a:lnTo>
                  <a:pt x="1234368" y="211503"/>
                </a:lnTo>
                <a:lnTo>
                  <a:pt x="1199653" y="178964"/>
                </a:lnTo>
                <a:lnTo>
                  <a:pt x="1163388" y="149137"/>
                </a:lnTo>
                <a:lnTo>
                  <a:pt x="1125709" y="122021"/>
                </a:lnTo>
                <a:lnTo>
                  <a:pt x="1086748" y="97617"/>
                </a:lnTo>
                <a:lnTo>
                  <a:pt x="1046642" y="75924"/>
                </a:lnTo>
                <a:lnTo>
                  <a:pt x="1005526" y="56943"/>
                </a:lnTo>
                <a:lnTo>
                  <a:pt x="963533" y="40673"/>
                </a:lnTo>
                <a:lnTo>
                  <a:pt x="920799" y="27115"/>
                </a:lnTo>
                <a:lnTo>
                  <a:pt x="877458" y="16269"/>
                </a:lnTo>
                <a:lnTo>
                  <a:pt x="833646" y="8134"/>
                </a:lnTo>
                <a:lnTo>
                  <a:pt x="789496" y="2711"/>
                </a:lnTo>
                <a:lnTo>
                  <a:pt x="7451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12522" y="3135806"/>
            <a:ext cx="586740" cy="586740"/>
          </a:xfrm>
          <a:custGeom>
            <a:avLst/>
            <a:gdLst/>
            <a:ahLst/>
            <a:cxnLst/>
            <a:rect l="l" t="t" r="r" b="b"/>
            <a:pathLst>
              <a:path w="586740" h="586739">
                <a:moveTo>
                  <a:pt x="60535" y="0"/>
                </a:moveTo>
                <a:lnTo>
                  <a:pt x="0" y="60535"/>
                </a:lnTo>
                <a:lnTo>
                  <a:pt x="232658" y="293193"/>
                </a:lnTo>
                <a:lnTo>
                  <a:pt x="0" y="525851"/>
                </a:lnTo>
                <a:lnTo>
                  <a:pt x="60535" y="586386"/>
                </a:lnTo>
                <a:lnTo>
                  <a:pt x="293193" y="353728"/>
                </a:lnTo>
                <a:lnTo>
                  <a:pt x="414262" y="353728"/>
                </a:lnTo>
                <a:lnTo>
                  <a:pt x="353728" y="293193"/>
                </a:lnTo>
                <a:lnTo>
                  <a:pt x="414262" y="232658"/>
                </a:lnTo>
                <a:lnTo>
                  <a:pt x="293193" y="232658"/>
                </a:lnTo>
                <a:lnTo>
                  <a:pt x="60535" y="0"/>
                </a:lnTo>
                <a:close/>
              </a:path>
              <a:path w="586740" h="586739">
                <a:moveTo>
                  <a:pt x="414262" y="353728"/>
                </a:moveTo>
                <a:lnTo>
                  <a:pt x="293193" y="353728"/>
                </a:lnTo>
                <a:lnTo>
                  <a:pt x="525851" y="586386"/>
                </a:lnTo>
                <a:lnTo>
                  <a:pt x="586386" y="525851"/>
                </a:lnTo>
                <a:lnTo>
                  <a:pt x="414262" y="353728"/>
                </a:lnTo>
                <a:close/>
              </a:path>
              <a:path w="586740" h="586739">
                <a:moveTo>
                  <a:pt x="525851" y="0"/>
                </a:moveTo>
                <a:lnTo>
                  <a:pt x="293193" y="232658"/>
                </a:lnTo>
                <a:lnTo>
                  <a:pt x="414262" y="232658"/>
                </a:lnTo>
                <a:lnTo>
                  <a:pt x="586386" y="60535"/>
                </a:lnTo>
                <a:lnTo>
                  <a:pt x="525851" y="0"/>
                </a:lnTo>
                <a:close/>
              </a:path>
            </a:pathLst>
          </a:custGeom>
          <a:solidFill>
            <a:srgbClr val="5C2F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6802" y="5725681"/>
            <a:ext cx="24961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20" dirty="0">
                <a:solidFill>
                  <a:srgbClr val="1C72BA"/>
                </a:solidFill>
                <a:latin typeface="Arial"/>
                <a:cs typeface="Arial"/>
              </a:rPr>
              <a:t>T</a:t>
            </a:r>
            <a:r>
              <a:rPr sz="6000" dirty="0">
                <a:solidFill>
                  <a:srgbClr val="1C72BA"/>
                </a:solidFill>
                <a:latin typeface="Arial"/>
                <a:cs typeface="Arial"/>
              </a:rPr>
              <a:t>ropski</a:t>
            </a:r>
            <a:endParaRPr sz="6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4677" y="4369748"/>
            <a:ext cx="25317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solidFill>
                  <a:srgbClr val="7F7F7F"/>
                </a:solidFill>
                <a:latin typeface="Arial"/>
                <a:cs typeface="Arial"/>
              </a:rPr>
              <a:t>Micro</a:t>
            </a:r>
            <a:r>
              <a:rPr lang="es-ES" sz="2500" spc="-125" dirty="0">
                <a:solidFill>
                  <a:srgbClr val="7F7F7F"/>
                </a:solidFill>
                <a:latin typeface="Arial"/>
                <a:cs typeface="Arial"/>
              </a:rPr>
              <a:t>t</a:t>
            </a:r>
            <a:r>
              <a:rPr sz="2500" spc="-10" dirty="0" err="1">
                <a:solidFill>
                  <a:srgbClr val="7F7F7F"/>
                </a:solidFill>
                <a:latin typeface="Arial"/>
                <a:cs typeface="Arial"/>
              </a:rPr>
              <a:t>ransaction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6909"/>
            <a:ext cx="8245078" cy="6784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67800" y="2667000"/>
            <a:ext cx="2397760" cy="14935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60"/>
              </a:spcBef>
            </a:pPr>
            <a:r>
              <a:rPr sz="4800" b="1" spc="-5" dirty="0">
                <a:solidFill>
                  <a:srgbClr val="FFFFFF"/>
                </a:solidFill>
                <a:latin typeface="Arial"/>
                <a:cs typeface="Arial"/>
              </a:rPr>
              <a:t>Other 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48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ects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487680"/>
            <a:ext cx="2816225" cy="57404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90500" indent="-177800" algn="just">
              <a:lnSpc>
                <a:spcPct val="100000"/>
              </a:lnSpc>
              <a:spcBef>
                <a:spcPts val="1060"/>
              </a:spcBef>
              <a:buChar char="•"/>
              <a:tabLst>
                <a:tab pos="190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Marketing</a:t>
            </a:r>
            <a:endParaRPr sz="1700" dirty="0">
              <a:latin typeface="Arial"/>
              <a:cs typeface="Arial"/>
            </a:endParaRPr>
          </a:p>
          <a:p>
            <a:pPr marL="571500" marR="209550" lvl="1" indent="-177800" algn="just">
              <a:lnSpc>
                <a:spcPct val="147100"/>
              </a:lnSpc>
              <a:buChar char="•"/>
              <a:tabLst>
                <a:tab pos="571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Distribution: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Outlets  digital platforms third  party</a:t>
            </a:r>
            <a:endParaRPr sz="1700" dirty="0">
              <a:latin typeface="Arial"/>
              <a:cs typeface="Arial"/>
            </a:endParaRPr>
          </a:p>
          <a:p>
            <a:pPr marL="571500" marR="628650" lvl="1" indent="-177800" algn="just">
              <a:lnSpc>
                <a:spcPct val="147100"/>
              </a:lnSpc>
              <a:buChar char="•"/>
              <a:tabLst>
                <a:tab pos="571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Publicity</a:t>
            </a:r>
            <a:r>
              <a:rPr sz="17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on-line  classical</a:t>
            </a:r>
            <a:endParaRPr sz="1700" dirty="0">
              <a:latin typeface="Arial"/>
              <a:cs typeface="Arial"/>
            </a:endParaRPr>
          </a:p>
          <a:p>
            <a:pPr marL="190500" indent="-177800" algn="just">
              <a:lnSpc>
                <a:spcPct val="100000"/>
              </a:lnSpc>
              <a:spcBef>
                <a:spcPts val="955"/>
              </a:spcBef>
              <a:buChar char="•"/>
              <a:tabLst>
                <a:tab pos="190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endParaRPr sz="1700" dirty="0">
              <a:latin typeface="Arial"/>
              <a:cs typeface="Arial"/>
            </a:endParaRPr>
          </a:p>
          <a:p>
            <a:pPr marL="571500" marR="5080" lvl="1" indent="-177800">
              <a:lnSpc>
                <a:spcPct val="147100"/>
              </a:lnSpc>
              <a:buChar char="•"/>
              <a:tabLst>
                <a:tab pos="571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Development:</a:t>
            </a:r>
            <a:r>
              <a:rPr sz="17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Product  based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 teams</a:t>
            </a:r>
            <a:endParaRPr sz="1700" dirty="0">
              <a:latin typeface="Arial"/>
              <a:cs typeface="Arial"/>
            </a:endParaRPr>
          </a:p>
          <a:p>
            <a:pPr marL="571500" marR="213995" lvl="1" indent="-177800">
              <a:lnSpc>
                <a:spcPct val="147100"/>
              </a:lnSpc>
              <a:buChar char="•"/>
              <a:tabLst>
                <a:tab pos="571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Copies: in 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house  (europe) +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sz="17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"/>
                <a:cs typeface="Arial"/>
              </a:rPr>
              <a:t>party</a:t>
            </a:r>
            <a:endParaRPr sz="1700" dirty="0">
              <a:latin typeface="Arial"/>
              <a:cs typeface="Arial"/>
            </a:endParaRPr>
          </a:p>
          <a:p>
            <a:pPr marL="190500" marR="734060" indent="-177800">
              <a:lnSpc>
                <a:spcPct val="147100"/>
              </a:lnSpc>
              <a:buChar char="•"/>
              <a:tabLst>
                <a:tab pos="190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Strong intellectual  property</a:t>
            </a:r>
            <a:r>
              <a:rPr sz="17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defence</a:t>
            </a:r>
            <a:endParaRPr sz="1700" dirty="0">
              <a:latin typeface="Arial"/>
              <a:cs typeface="Arial"/>
            </a:endParaRPr>
          </a:p>
          <a:p>
            <a:pPr marL="190500" marR="74295" indent="-177800">
              <a:lnSpc>
                <a:spcPct val="147100"/>
              </a:lnSpc>
              <a:buChar char="•"/>
              <a:tabLst>
                <a:tab pos="190500" algn="l"/>
              </a:tabLst>
            </a:pP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Big distributor </a:t>
            </a:r>
            <a:r>
              <a:rPr sz="1700" b="1" dirty="0">
                <a:solidFill>
                  <a:srgbClr val="FFFFFF"/>
                </a:solidFill>
                <a:latin typeface="Arial"/>
                <a:cs typeface="Arial"/>
              </a:rPr>
              <a:t>are a</a:t>
            </a:r>
            <a:r>
              <a:rPr sz="17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FFFFFF"/>
                </a:solidFill>
                <a:latin typeface="Arial"/>
                <a:cs typeface="Arial"/>
              </a:rPr>
              <a:t>25%  </a:t>
            </a:r>
            <a:r>
              <a:rPr sz="1700" b="1" spc="-5" dirty="0">
                <a:solidFill>
                  <a:srgbClr val="FFFFFF"/>
                </a:solidFill>
                <a:latin typeface="Arial"/>
                <a:cs typeface="Arial"/>
              </a:rPr>
              <a:t>costumer base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88375" y="829624"/>
            <a:ext cx="5215249" cy="520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70344" y="0"/>
            <a:ext cx="6121655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63457" y="262935"/>
            <a:ext cx="1265084" cy="1265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8114" y="517592"/>
            <a:ext cx="756285" cy="756285"/>
          </a:xfrm>
          <a:custGeom>
            <a:avLst/>
            <a:gdLst/>
            <a:ahLst/>
            <a:cxnLst/>
            <a:rect l="l" t="t" r="r" b="b"/>
            <a:pathLst>
              <a:path w="756285" h="756285">
                <a:moveTo>
                  <a:pt x="400231" y="0"/>
                </a:moveTo>
                <a:lnTo>
                  <a:pt x="355540" y="0"/>
                </a:lnTo>
                <a:lnTo>
                  <a:pt x="311099" y="5248"/>
                </a:lnTo>
                <a:lnTo>
                  <a:pt x="267410" y="15745"/>
                </a:lnTo>
                <a:lnTo>
                  <a:pt x="224976" y="31490"/>
                </a:lnTo>
                <a:lnTo>
                  <a:pt x="184298" y="52483"/>
                </a:lnTo>
                <a:lnTo>
                  <a:pt x="145878" y="78725"/>
                </a:lnTo>
                <a:lnTo>
                  <a:pt x="110216" y="110215"/>
                </a:lnTo>
                <a:lnTo>
                  <a:pt x="78726" y="145877"/>
                </a:lnTo>
                <a:lnTo>
                  <a:pt x="52484" y="184298"/>
                </a:lnTo>
                <a:lnTo>
                  <a:pt x="31490" y="224976"/>
                </a:lnTo>
                <a:lnTo>
                  <a:pt x="15745" y="267410"/>
                </a:lnTo>
                <a:lnTo>
                  <a:pt x="5248" y="311099"/>
                </a:lnTo>
                <a:lnTo>
                  <a:pt x="0" y="355540"/>
                </a:lnTo>
                <a:lnTo>
                  <a:pt x="0" y="400231"/>
                </a:lnTo>
                <a:lnTo>
                  <a:pt x="5248" y="444672"/>
                </a:lnTo>
                <a:lnTo>
                  <a:pt x="15745" y="488361"/>
                </a:lnTo>
                <a:lnTo>
                  <a:pt x="31490" y="530795"/>
                </a:lnTo>
                <a:lnTo>
                  <a:pt x="52484" y="571473"/>
                </a:lnTo>
                <a:lnTo>
                  <a:pt x="78726" y="609893"/>
                </a:lnTo>
                <a:lnTo>
                  <a:pt x="110216" y="645555"/>
                </a:lnTo>
                <a:lnTo>
                  <a:pt x="145878" y="677045"/>
                </a:lnTo>
                <a:lnTo>
                  <a:pt x="184298" y="703287"/>
                </a:lnTo>
                <a:lnTo>
                  <a:pt x="224976" y="724281"/>
                </a:lnTo>
                <a:lnTo>
                  <a:pt x="267410" y="740026"/>
                </a:lnTo>
                <a:lnTo>
                  <a:pt x="311099" y="750523"/>
                </a:lnTo>
                <a:lnTo>
                  <a:pt x="355540" y="755772"/>
                </a:lnTo>
                <a:lnTo>
                  <a:pt x="400231" y="755772"/>
                </a:lnTo>
                <a:lnTo>
                  <a:pt x="444672" y="750523"/>
                </a:lnTo>
                <a:lnTo>
                  <a:pt x="488360" y="740026"/>
                </a:lnTo>
                <a:lnTo>
                  <a:pt x="530794" y="724281"/>
                </a:lnTo>
                <a:lnTo>
                  <a:pt x="571472" y="703287"/>
                </a:lnTo>
                <a:lnTo>
                  <a:pt x="609893" y="677045"/>
                </a:lnTo>
                <a:lnTo>
                  <a:pt x="645554" y="645555"/>
                </a:lnTo>
                <a:lnTo>
                  <a:pt x="677045" y="609893"/>
                </a:lnTo>
                <a:lnTo>
                  <a:pt x="703287" y="571473"/>
                </a:lnTo>
                <a:lnTo>
                  <a:pt x="724281" y="530795"/>
                </a:lnTo>
                <a:lnTo>
                  <a:pt x="740026" y="488361"/>
                </a:lnTo>
                <a:lnTo>
                  <a:pt x="750523" y="444672"/>
                </a:lnTo>
                <a:lnTo>
                  <a:pt x="755771" y="400231"/>
                </a:lnTo>
                <a:lnTo>
                  <a:pt x="755771" y="355540"/>
                </a:lnTo>
                <a:lnTo>
                  <a:pt x="750523" y="311099"/>
                </a:lnTo>
                <a:lnTo>
                  <a:pt x="740026" y="267410"/>
                </a:lnTo>
                <a:lnTo>
                  <a:pt x="724281" y="224976"/>
                </a:lnTo>
                <a:lnTo>
                  <a:pt x="703287" y="184298"/>
                </a:lnTo>
                <a:lnTo>
                  <a:pt x="677045" y="145877"/>
                </a:lnTo>
                <a:lnTo>
                  <a:pt x="645554" y="110215"/>
                </a:lnTo>
                <a:lnTo>
                  <a:pt x="609893" y="78725"/>
                </a:lnTo>
                <a:lnTo>
                  <a:pt x="571472" y="52483"/>
                </a:lnTo>
                <a:lnTo>
                  <a:pt x="530794" y="31490"/>
                </a:lnTo>
                <a:lnTo>
                  <a:pt x="488360" y="15745"/>
                </a:lnTo>
                <a:lnTo>
                  <a:pt x="444672" y="5248"/>
                </a:lnTo>
                <a:lnTo>
                  <a:pt x="4002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95140" y="708165"/>
            <a:ext cx="201295" cy="374015"/>
          </a:xfrm>
          <a:custGeom>
            <a:avLst/>
            <a:gdLst/>
            <a:ahLst/>
            <a:cxnLst/>
            <a:rect l="l" t="t" r="r" b="b"/>
            <a:pathLst>
              <a:path w="201295" h="374015">
                <a:moveTo>
                  <a:pt x="129618" y="191033"/>
                </a:moveTo>
                <a:lnTo>
                  <a:pt x="63999" y="191033"/>
                </a:lnTo>
                <a:lnTo>
                  <a:pt x="63999" y="373796"/>
                </a:lnTo>
                <a:lnTo>
                  <a:pt x="129618" y="373796"/>
                </a:lnTo>
                <a:lnTo>
                  <a:pt x="129618" y="191033"/>
                </a:lnTo>
                <a:close/>
              </a:path>
              <a:path w="201295" h="374015">
                <a:moveTo>
                  <a:pt x="200908" y="132317"/>
                </a:moveTo>
                <a:lnTo>
                  <a:pt x="0" y="132317"/>
                </a:lnTo>
                <a:lnTo>
                  <a:pt x="0" y="191033"/>
                </a:lnTo>
                <a:lnTo>
                  <a:pt x="200908" y="191033"/>
                </a:lnTo>
                <a:lnTo>
                  <a:pt x="200908" y="132317"/>
                </a:lnTo>
                <a:close/>
              </a:path>
              <a:path w="201295" h="374015">
                <a:moveTo>
                  <a:pt x="200908" y="0"/>
                </a:moveTo>
                <a:lnTo>
                  <a:pt x="143390" y="0"/>
                </a:lnTo>
                <a:lnTo>
                  <a:pt x="109796" y="7778"/>
                </a:lnTo>
                <a:lnTo>
                  <a:pt x="84859" y="28737"/>
                </a:lnTo>
                <a:lnTo>
                  <a:pt x="69340" y="59310"/>
                </a:lnTo>
                <a:lnTo>
                  <a:pt x="63999" y="95930"/>
                </a:lnTo>
                <a:lnTo>
                  <a:pt x="63999" y="132317"/>
                </a:lnTo>
                <a:lnTo>
                  <a:pt x="129618" y="132317"/>
                </a:lnTo>
                <a:lnTo>
                  <a:pt x="129618" y="88487"/>
                </a:lnTo>
                <a:lnTo>
                  <a:pt x="130859" y="78718"/>
                </a:lnTo>
                <a:lnTo>
                  <a:pt x="134074" y="71741"/>
                </a:lnTo>
                <a:lnTo>
                  <a:pt x="138504" y="67554"/>
                </a:lnTo>
                <a:lnTo>
                  <a:pt x="143390" y="66159"/>
                </a:lnTo>
                <a:lnTo>
                  <a:pt x="200908" y="66159"/>
                </a:lnTo>
                <a:lnTo>
                  <a:pt x="200908" y="0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4899" y="2857785"/>
            <a:ext cx="1265084" cy="1265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19556" y="3112442"/>
            <a:ext cx="756285" cy="756285"/>
          </a:xfrm>
          <a:custGeom>
            <a:avLst/>
            <a:gdLst/>
            <a:ahLst/>
            <a:cxnLst/>
            <a:rect l="l" t="t" r="r" b="b"/>
            <a:pathLst>
              <a:path w="756285" h="756285">
                <a:moveTo>
                  <a:pt x="400231" y="0"/>
                </a:moveTo>
                <a:lnTo>
                  <a:pt x="355540" y="0"/>
                </a:lnTo>
                <a:lnTo>
                  <a:pt x="311099" y="5248"/>
                </a:lnTo>
                <a:lnTo>
                  <a:pt x="267410" y="15745"/>
                </a:lnTo>
                <a:lnTo>
                  <a:pt x="224976" y="31490"/>
                </a:lnTo>
                <a:lnTo>
                  <a:pt x="184298" y="52483"/>
                </a:lnTo>
                <a:lnTo>
                  <a:pt x="145877" y="78725"/>
                </a:lnTo>
                <a:lnTo>
                  <a:pt x="110215" y="110215"/>
                </a:lnTo>
                <a:lnTo>
                  <a:pt x="78725" y="145877"/>
                </a:lnTo>
                <a:lnTo>
                  <a:pt x="52483" y="184298"/>
                </a:lnTo>
                <a:lnTo>
                  <a:pt x="31490" y="224976"/>
                </a:lnTo>
                <a:lnTo>
                  <a:pt x="15745" y="267410"/>
                </a:lnTo>
                <a:lnTo>
                  <a:pt x="5248" y="311099"/>
                </a:lnTo>
                <a:lnTo>
                  <a:pt x="0" y="355540"/>
                </a:lnTo>
                <a:lnTo>
                  <a:pt x="0" y="400231"/>
                </a:lnTo>
                <a:lnTo>
                  <a:pt x="5248" y="444672"/>
                </a:lnTo>
                <a:lnTo>
                  <a:pt x="15745" y="488361"/>
                </a:lnTo>
                <a:lnTo>
                  <a:pt x="31490" y="530795"/>
                </a:lnTo>
                <a:lnTo>
                  <a:pt x="52483" y="571473"/>
                </a:lnTo>
                <a:lnTo>
                  <a:pt x="78725" y="609893"/>
                </a:lnTo>
                <a:lnTo>
                  <a:pt x="110215" y="645555"/>
                </a:lnTo>
                <a:lnTo>
                  <a:pt x="145877" y="677045"/>
                </a:lnTo>
                <a:lnTo>
                  <a:pt x="184298" y="703287"/>
                </a:lnTo>
                <a:lnTo>
                  <a:pt x="224976" y="724281"/>
                </a:lnTo>
                <a:lnTo>
                  <a:pt x="267410" y="740026"/>
                </a:lnTo>
                <a:lnTo>
                  <a:pt x="311099" y="750523"/>
                </a:lnTo>
                <a:lnTo>
                  <a:pt x="355540" y="755772"/>
                </a:lnTo>
                <a:lnTo>
                  <a:pt x="400231" y="755772"/>
                </a:lnTo>
                <a:lnTo>
                  <a:pt x="444672" y="750523"/>
                </a:lnTo>
                <a:lnTo>
                  <a:pt x="488361" y="740026"/>
                </a:lnTo>
                <a:lnTo>
                  <a:pt x="530795" y="724281"/>
                </a:lnTo>
                <a:lnTo>
                  <a:pt x="571473" y="703287"/>
                </a:lnTo>
                <a:lnTo>
                  <a:pt x="609893" y="677045"/>
                </a:lnTo>
                <a:lnTo>
                  <a:pt x="645555" y="645555"/>
                </a:lnTo>
                <a:lnTo>
                  <a:pt x="677045" y="609893"/>
                </a:lnTo>
                <a:lnTo>
                  <a:pt x="703287" y="571473"/>
                </a:lnTo>
                <a:lnTo>
                  <a:pt x="724281" y="530795"/>
                </a:lnTo>
                <a:lnTo>
                  <a:pt x="740026" y="488361"/>
                </a:lnTo>
                <a:lnTo>
                  <a:pt x="750523" y="444672"/>
                </a:lnTo>
                <a:lnTo>
                  <a:pt x="755772" y="400231"/>
                </a:lnTo>
                <a:lnTo>
                  <a:pt x="755772" y="355540"/>
                </a:lnTo>
                <a:lnTo>
                  <a:pt x="750523" y="311099"/>
                </a:lnTo>
                <a:lnTo>
                  <a:pt x="740026" y="267410"/>
                </a:lnTo>
                <a:lnTo>
                  <a:pt x="724281" y="224976"/>
                </a:lnTo>
                <a:lnTo>
                  <a:pt x="703287" y="184298"/>
                </a:lnTo>
                <a:lnTo>
                  <a:pt x="677045" y="145877"/>
                </a:lnTo>
                <a:lnTo>
                  <a:pt x="645555" y="110215"/>
                </a:lnTo>
                <a:lnTo>
                  <a:pt x="609893" y="78725"/>
                </a:lnTo>
                <a:lnTo>
                  <a:pt x="571473" y="52483"/>
                </a:lnTo>
                <a:lnTo>
                  <a:pt x="530795" y="31490"/>
                </a:lnTo>
                <a:lnTo>
                  <a:pt x="488361" y="15745"/>
                </a:lnTo>
                <a:lnTo>
                  <a:pt x="444672" y="5248"/>
                </a:lnTo>
                <a:lnTo>
                  <a:pt x="4002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7729" y="3337838"/>
            <a:ext cx="379095" cy="304165"/>
          </a:xfrm>
          <a:custGeom>
            <a:avLst/>
            <a:gdLst/>
            <a:ahLst/>
            <a:cxnLst/>
            <a:rect l="l" t="t" r="r" b="b"/>
            <a:pathLst>
              <a:path w="379095" h="304164">
                <a:moveTo>
                  <a:pt x="13961" y="109270"/>
                </a:moveTo>
                <a:lnTo>
                  <a:pt x="19158" y="135735"/>
                </a:lnTo>
                <a:lnTo>
                  <a:pt x="33363" y="159523"/>
                </a:lnTo>
                <a:lnTo>
                  <a:pt x="54498" y="177960"/>
                </a:lnTo>
                <a:lnTo>
                  <a:pt x="80483" y="188370"/>
                </a:lnTo>
                <a:lnTo>
                  <a:pt x="43526" y="188370"/>
                </a:lnTo>
                <a:lnTo>
                  <a:pt x="52638" y="208438"/>
                </a:lnTo>
                <a:lnTo>
                  <a:pt x="68986" y="224760"/>
                </a:lnTo>
                <a:lnTo>
                  <a:pt x="90878" y="235730"/>
                </a:lnTo>
                <a:lnTo>
                  <a:pt x="116620" y="239744"/>
                </a:lnTo>
                <a:lnTo>
                  <a:pt x="94343" y="253951"/>
                </a:lnTo>
                <a:lnTo>
                  <a:pt x="71450" y="265330"/>
                </a:lnTo>
                <a:lnTo>
                  <a:pt x="47325" y="272886"/>
                </a:lnTo>
                <a:lnTo>
                  <a:pt x="21352" y="275625"/>
                </a:lnTo>
                <a:lnTo>
                  <a:pt x="0" y="275625"/>
                </a:lnTo>
                <a:lnTo>
                  <a:pt x="27345" y="289029"/>
                </a:lnTo>
                <a:lnTo>
                  <a:pt x="55537" y="297846"/>
                </a:lnTo>
                <a:lnTo>
                  <a:pt x="85116" y="302688"/>
                </a:lnTo>
                <a:lnTo>
                  <a:pt x="116620" y="304166"/>
                </a:lnTo>
                <a:lnTo>
                  <a:pt x="167742" y="298993"/>
                </a:lnTo>
                <a:lnTo>
                  <a:pt x="212079" y="284493"/>
                </a:lnTo>
                <a:lnTo>
                  <a:pt x="249622" y="262195"/>
                </a:lnTo>
                <a:lnTo>
                  <a:pt x="280360" y="233628"/>
                </a:lnTo>
                <a:lnTo>
                  <a:pt x="304285" y="200322"/>
                </a:lnTo>
                <a:lnTo>
                  <a:pt x="321385" y="163804"/>
                </a:lnTo>
                <a:lnTo>
                  <a:pt x="331653" y="125605"/>
                </a:lnTo>
                <a:lnTo>
                  <a:pt x="331874" y="123134"/>
                </a:lnTo>
                <a:lnTo>
                  <a:pt x="50097" y="123134"/>
                </a:lnTo>
                <a:lnTo>
                  <a:pt x="40639" y="119247"/>
                </a:lnTo>
                <a:lnTo>
                  <a:pt x="32337" y="116508"/>
                </a:lnTo>
                <a:lnTo>
                  <a:pt x="23880" y="113615"/>
                </a:lnTo>
                <a:lnTo>
                  <a:pt x="13961" y="109270"/>
                </a:lnTo>
                <a:close/>
              </a:path>
              <a:path w="379095" h="304164">
                <a:moveTo>
                  <a:pt x="28743" y="15492"/>
                </a:moveTo>
                <a:lnTo>
                  <a:pt x="23315" y="26030"/>
                </a:lnTo>
                <a:lnTo>
                  <a:pt x="18580" y="36797"/>
                </a:lnTo>
                <a:lnTo>
                  <a:pt x="15231" y="47716"/>
                </a:lnTo>
                <a:lnTo>
                  <a:pt x="13961" y="58712"/>
                </a:lnTo>
                <a:lnTo>
                  <a:pt x="16604" y="75773"/>
                </a:lnTo>
                <a:lnTo>
                  <a:pt x="24021" y="93675"/>
                </a:lnTo>
                <a:lnTo>
                  <a:pt x="35442" y="110201"/>
                </a:lnTo>
                <a:lnTo>
                  <a:pt x="50097" y="123134"/>
                </a:lnTo>
                <a:lnTo>
                  <a:pt x="331874" y="123134"/>
                </a:lnTo>
                <a:lnTo>
                  <a:pt x="334422" y="94593"/>
                </a:lnTo>
                <a:lnTo>
                  <a:pt x="181500" y="94593"/>
                </a:lnTo>
                <a:lnTo>
                  <a:pt x="181500" y="93773"/>
                </a:lnTo>
                <a:lnTo>
                  <a:pt x="141579" y="89343"/>
                </a:lnTo>
                <a:lnTo>
                  <a:pt x="98039" y="74002"/>
                </a:lnTo>
                <a:lnTo>
                  <a:pt x="59888" y="49181"/>
                </a:lnTo>
                <a:lnTo>
                  <a:pt x="28743" y="15492"/>
                </a:lnTo>
                <a:close/>
              </a:path>
              <a:path w="379095" h="304164">
                <a:moveTo>
                  <a:pt x="181500" y="93773"/>
                </a:moveTo>
                <a:lnTo>
                  <a:pt x="181500" y="94593"/>
                </a:lnTo>
                <a:lnTo>
                  <a:pt x="188892" y="94593"/>
                </a:lnTo>
                <a:lnTo>
                  <a:pt x="181500" y="93773"/>
                </a:lnTo>
                <a:close/>
              </a:path>
              <a:path w="379095" h="304164">
                <a:moveTo>
                  <a:pt x="261984" y="0"/>
                </a:moveTo>
                <a:lnTo>
                  <a:pt x="230699" y="6408"/>
                </a:lnTo>
                <a:lnTo>
                  <a:pt x="205111" y="23750"/>
                </a:lnTo>
                <a:lnTo>
                  <a:pt x="187839" y="49194"/>
                </a:lnTo>
                <a:lnTo>
                  <a:pt x="181500" y="79914"/>
                </a:lnTo>
                <a:lnTo>
                  <a:pt x="181500" y="93773"/>
                </a:lnTo>
                <a:lnTo>
                  <a:pt x="188892" y="94593"/>
                </a:lnTo>
                <a:lnTo>
                  <a:pt x="334422" y="94593"/>
                </a:lnTo>
                <a:lnTo>
                  <a:pt x="335078" y="87254"/>
                </a:lnTo>
                <a:lnTo>
                  <a:pt x="335078" y="79914"/>
                </a:lnTo>
                <a:lnTo>
                  <a:pt x="348808" y="70409"/>
                </a:lnTo>
                <a:lnTo>
                  <a:pt x="359305" y="61362"/>
                </a:lnTo>
                <a:lnTo>
                  <a:pt x="368056" y="51372"/>
                </a:lnTo>
                <a:lnTo>
                  <a:pt x="335078" y="51372"/>
                </a:lnTo>
                <a:lnTo>
                  <a:pt x="345459" y="44505"/>
                </a:lnTo>
                <a:lnTo>
                  <a:pt x="354685" y="34962"/>
                </a:lnTo>
                <a:lnTo>
                  <a:pt x="357736" y="29356"/>
                </a:lnTo>
                <a:lnTo>
                  <a:pt x="319473" y="29356"/>
                </a:lnTo>
                <a:lnTo>
                  <a:pt x="307603" y="18920"/>
                </a:lnTo>
                <a:lnTo>
                  <a:pt x="293500" y="9479"/>
                </a:lnTo>
                <a:lnTo>
                  <a:pt x="278011" y="2637"/>
                </a:lnTo>
                <a:lnTo>
                  <a:pt x="261984" y="0"/>
                </a:lnTo>
                <a:close/>
              </a:path>
              <a:path w="379095" h="304164">
                <a:moveTo>
                  <a:pt x="378604" y="36695"/>
                </a:moveTo>
                <a:lnTo>
                  <a:pt x="367530" y="42085"/>
                </a:lnTo>
                <a:lnTo>
                  <a:pt x="356533" y="46786"/>
                </a:lnTo>
                <a:lnTo>
                  <a:pt x="345690" y="50111"/>
                </a:lnTo>
                <a:lnTo>
                  <a:pt x="335078" y="51372"/>
                </a:lnTo>
                <a:lnTo>
                  <a:pt x="368056" y="51372"/>
                </a:lnTo>
                <a:lnTo>
                  <a:pt x="368569" y="50787"/>
                </a:lnTo>
                <a:lnTo>
                  <a:pt x="378604" y="36695"/>
                </a:lnTo>
                <a:close/>
              </a:path>
              <a:path w="379095" h="304164">
                <a:moveTo>
                  <a:pt x="363821" y="8153"/>
                </a:moveTo>
                <a:lnTo>
                  <a:pt x="352850" y="13530"/>
                </a:lnTo>
                <a:lnTo>
                  <a:pt x="319473" y="29356"/>
                </a:lnTo>
                <a:lnTo>
                  <a:pt x="357736" y="29356"/>
                </a:lnTo>
                <a:lnTo>
                  <a:pt x="361294" y="22819"/>
                </a:lnTo>
                <a:lnTo>
                  <a:pt x="363821" y="8153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6656" y="5209457"/>
            <a:ext cx="1265084" cy="1265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1312" y="5464114"/>
            <a:ext cx="756285" cy="756285"/>
          </a:xfrm>
          <a:custGeom>
            <a:avLst/>
            <a:gdLst/>
            <a:ahLst/>
            <a:cxnLst/>
            <a:rect l="l" t="t" r="r" b="b"/>
            <a:pathLst>
              <a:path w="756284" h="756285">
                <a:moveTo>
                  <a:pt x="400231" y="0"/>
                </a:moveTo>
                <a:lnTo>
                  <a:pt x="355540" y="0"/>
                </a:lnTo>
                <a:lnTo>
                  <a:pt x="311099" y="5248"/>
                </a:lnTo>
                <a:lnTo>
                  <a:pt x="267411" y="15745"/>
                </a:lnTo>
                <a:lnTo>
                  <a:pt x="224976" y="31490"/>
                </a:lnTo>
                <a:lnTo>
                  <a:pt x="184298" y="52484"/>
                </a:lnTo>
                <a:lnTo>
                  <a:pt x="145878" y="78726"/>
                </a:lnTo>
                <a:lnTo>
                  <a:pt x="110216" y="110216"/>
                </a:lnTo>
                <a:lnTo>
                  <a:pt x="78726" y="145878"/>
                </a:lnTo>
                <a:lnTo>
                  <a:pt x="52484" y="184298"/>
                </a:lnTo>
                <a:lnTo>
                  <a:pt x="31490" y="224976"/>
                </a:lnTo>
                <a:lnTo>
                  <a:pt x="15745" y="267410"/>
                </a:lnTo>
                <a:lnTo>
                  <a:pt x="5248" y="311099"/>
                </a:lnTo>
                <a:lnTo>
                  <a:pt x="0" y="355540"/>
                </a:lnTo>
                <a:lnTo>
                  <a:pt x="0" y="400231"/>
                </a:lnTo>
                <a:lnTo>
                  <a:pt x="5248" y="444672"/>
                </a:lnTo>
                <a:lnTo>
                  <a:pt x="15745" y="488360"/>
                </a:lnTo>
                <a:lnTo>
                  <a:pt x="31490" y="530795"/>
                </a:lnTo>
                <a:lnTo>
                  <a:pt x="52484" y="571473"/>
                </a:lnTo>
                <a:lnTo>
                  <a:pt x="78726" y="609894"/>
                </a:lnTo>
                <a:lnTo>
                  <a:pt x="110216" y="645555"/>
                </a:lnTo>
                <a:lnTo>
                  <a:pt x="145878" y="677045"/>
                </a:lnTo>
                <a:lnTo>
                  <a:pt x="184298" y="703287"/>
                </a:lnTo>
                <a:lnTo>
                  <a:pt x="224976" y="724281"/>
                </a:lnTo>
                <a:lnTo>
                  <a:pt x="267411" y="740026"/>
                </a:lnTo>
                <a:lnTo>
                  <a:pt x="311099" y="750523"/>
                </a:lnTo>
                <a:lnTo>
                  <a:pt x="355540" y="755771"/>
                </a:lnTo>
                <a:lnTo>
                  <a:pt x="400231" y="755771"/>
                </a:lnTo>
                <a:lnTo>
                  <a:pt x="444672" y="750523"/>
                </a:lnTo>
                <a:lnTo>
                  <a:pt x="488361" y="740026"/>
                </a:lnTo>
                <a:lnTo>
                  <a:pt x="530795" y="724281"/>
                </a:lnTo>
                <a:lnTo>
                  <a:pt x="571473" y="703287"/>
                </a:lnTo>
                <a:lnTo>
                  <a:pt x="609894" y="677045"/>
                </a:lnTo>
                <a:lnTo>
                  <a:pt x="645556" y="645555"/>
                </a:lnTo>
                <a:lnTo>
                  <a:pt x="677046" y="609894"/>
                </a:lnTo>
                <a:lnTo>
                  <a:pt x="703288" y="571473"/>
                </a:lnTo>
                <a:lnTo>
                  <a:pt x="724281" y="530795"/>
                </a:lnTo>
                <a:lnTo>
                  <a:pt x="740026" y="488360"/>
                </a:lnTo>
                <a:lnTo>
                  <a:pt x="750523" y="444672"/>
                </a:lnTo>
                <a:lnTo>
                  <a:pt x="755772" y="400231"/>
                </a:lnTo>
                <a:lnTo>
                  <a:pt x="755772" y="355540"/>
                </a:lnTo>
                <a:lnTo>
                  <a:pt x="750523" y="311099"/>
                </a:lnTo>
                <a:lnTo>
                  <a:pt x="740026" y="267410"/>
                </a:lnTo>
                <a:lnTo>
                  <a:pt x="724281" y="224976"/>
                </a:lnTo>
                <a:lnTo>
                  <a:pt x="703288" y="184298"/>
                </a:lnTo>
                <a:lnTo>
                  <a:pt x="677046" y="145878"/>
                </a:lnTo>
                <a:lnTo>
                  <a:pt x="645556" y="110216"/>
                </a:lnTo>
                <a:lnTo>
                  <a:pt x="609894" y="78726"/>
                </a:lnTo>
                <a:lnTo>
                  <a:pt x="571473" y="52484"/>
                </a:lnTo>
                <a:lnTo>
                  <a:pt x="530795" y="31490"/>
                </a:lnTo>
                <a:lnTo>
                  <a:pt x="488361" y="15745"/>
                </a:lnTo>
                <a:lnTo>
                  <a:pt x="444672" y="5248"/>
                </a:lnTo>
                <a:lnTo>
                  <a:pt x="4002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6689" y="5661892"/>
            <a:ext cx="364490" cy="359410"/>
          </a:xfrm>
          <a:custGeom>
            <a:avLst/>
            <a:gdLst/>
            <a:ahLst/>
            <a:cxnLst/>
            <a:rect l="l" t="t" r="r" b="b"/>
            <a:pathLst>
              <a:path w="364489" h="359410">
                <a:moveTo>
                  <a:pt x="204245" y="0"/>
                </a:moveTo>
                <a:lnTo>
                  <a:pt x="117297" y="0"/>
                </a:lnTo>
                <a:lnTo>
                  <a:pt x="99315" y="1381"/>
                </a:lnTo>
                <a:lnTo>
                  <a:pt x="66953" y="11050"/>
                </a:lnTo>
                <a:lnTo>
                  <a:pt x="35976" y="37294"/>
                </a:lnTo>
                <a:lnTo>
                  <a:pt x="22147" y="88401"/>
                </a:lnTo>
                <a:lnTo>
                  <a:pt x="23634" y="108823"/>
                </a:lnTo>
                <a:lnTo>
                  <a:pt x="50855" y="153669"/>
                </a:lnTo>
                <a:lnTo>
                  <a:pt x="87307" y="167262"/>
                </a:lnTo>
                <a:lnTo>
                  <a:pt x="95150" y="168540"/>
                </a:lnTo>
                <a:lnTo>
                  <a:pt x="102533" y="168540"/>
                </a:lnTo>
                <a:lnTo>
                  <a:pt x="101610" y="171199"/>
                </a:lnTo>
                <a:lnTo>
                  <a:pt x="100687" y="178661"/>
                </a:lnTo>
                <a:lnTo>
                  <a:pt x="102532" y="190150"/>
                </a:lnTo>
                <a:lnTo>
                  <a:pt x="109914" y="204892"/>
                </a:lnTo>
                <a:lnTo>
                  <a:pt x="83397" y="207190"/>
                </a:lnTo>
                <a:lnTo>
                  <a:pt x="46652" y="217698"/>
                </a:lnTo>
                <a:lnTo>
                  <a:pt x="14059" y="241838"/>
                </a:lnTo>
                <a:lnTo>
                  <a:pt x="0" y="285031"/>
                </a:lnTo>
                <a:lnTo>
                  <a:pt x="12791" y="328019"/>
                </a:lnTo>
                <a:lnTo>
                  <a:pt x="42038" y="350093"/>
                </a:lnTo>
                <a:lnTo>
                  <a:pt x="74054" y="358226"/>
                </a:lnTo>
                <a:lnTo>
                  <a:pt x="95150" y="359388"/>
                </a:lnTo>
                <a:lnTo>
                  <a:pt x="102533" y="359388"/>
                </a:lnTo>
                <a:lnTo>
                  <a:pt x="143366" y="353114"/>
                </a:lnTo>
                <a:lnTo>
                  <a:pt x="179676" y="330833"/>
                </a:lnTo>
                <a:lnTo>
                  <a:pt x="184952" y="323720"/>
                </a:lnTo>
                <a:lnTo>
                  <a:pt x="84435" y="323720"/>
                </a:lnTo>
                <a:lnTo>
                  <a:pt x="63570" y="317562"/>
                </a:lnTo>
                <a:lnTo>
                  <a:pt x="49471" y="304434"/>
                </a:lnTo>
                <a:lnTo>
                  <a:pt x="44293" y="285031"/>
                </a:lnTo>
                <a:lnTo>
                  <a:pt x="41397" y="274356"/>
                </a:lnTo>
                <a:lnTo>
                  <a:pt x="69658" y="235913"/>
                </a:lnTo>
                <a:lnTo>
                  <a:pt x="102533" y="227199"/>
                </a:lnTo>
                <a:lnTo>
                  <a:pt x="195188" y="227199"/>
                </a:lnTo>
                <a:lnTo>
                  <a:pt x="191429" y="218834"/>
                </a:lnTo>
                <a:lnTo>
                  <a:pt x="179676" y="202685"/>
                </a:lnTo>
                <a:lnTo>
                  <a:pt x="168154" y="190021"/>
                </a:lnTo>
                <a:lnTo>
                  <a:pt x="158464" y="184922"/>
                </a:lnTo>
                <a:lnTo>
                  <a:pt x="151543" y="179590"/>
                </a:lnTo>
                <a:lnTo>
                  <a:pt x="147391" y="174104"/>
                </a:lnTo>
                <a:lnTo>
                  <a:pt x="146006" y="168540"/>
                </a:lnTo>
                <a:lnTo>
                  <a:pt x="147275" y="162963"/>
                </a:lnTo>
                <a:lnTo>
                  <a:pt x="150620" y="157387"/>
                </a:lnTo>
                <a:lnTo>
                  <a:pt x="155350" y="151810"/>
                </a:lnTo>
                <a:lnTo>
                  <a:pt x="160771" y="146233"/>
                </a:lnTo>
                <a:lnTo>
                  <a:pt x="166995" y="139624"/>
                </a:lnTo>
                <a:lnTo>
                  <a:pt x="109914" y="139624"/>
                </a:lnTo>
                <a:lnTo>
                  <a:pt x="94817" y="136848"/>
                </a:lnTo>
                <a:lnTo>
                  <a:pt x="82641" y="128574"/>
                </a:lnTo>
                <a:lnTo>
                  <a:pt x="73234" y="114877"/>
                </a:lnTo>
                <a:lnTo>
                  <a:pt x="66441" y="95836"/>
                </a:lnTo>
                <a:lnTo>
                  <a:pt x="61827" y="84683"/>
                </a:lnTo>
                <a:lnTo>
                  <a:pt x="60289" y="73530"/>
                </a:lnTo>
                <a:lnTo>
                  <a:pt x="61827" y="62376"/>
                </a:lnTo>
                <a:lnTo>
                  <a:pt x="66441" y="51223"/>
                </a:lnTo>
                <a:lnTo>
                  <a:pt x="68735" y="41812"/>
                </a:lnTo>
                <a:lnTo>
                  <a:pt x="74336" y="34183"/>
                </a:lnTo>
                <a:lnTo>
                  <a:pt x="81321" y="27638"/>
                </a:lnTo>
                <a:lnTo>
                  <a:pt x="87768" y="21480"/>
                </a:lnTo>
                <a:lnTo>
                  <a:pt x="167947" y="21480"/>
                </a:lnTo>
                <a:lnTo>
                  <a:pt x="160771" y="14871"/>
                </a:lnTo>
                <a:lnTo>
                  <a:pt x="174716" y="14871"/>
                </a:lnTo>
                <a:lnTo>
                  <a:pt x="185559" y="13593"/>
                </a:lnTo>
                <a:lnTo>
                  <a:pt x="195017" y="10224"/>
                </a:lnTo>
                <a:lnTo>
                  <a:pt x="201707" y="5460"/>
                </a:lnTo>
                <a:lnTo>
                  <a:pt x="204245" y="0"/>
                </a:lnTo>
                <a:close/>
              </a:path>
              <a:path w="364489" h="359410">
                <a:moveTo>
                  <a:pt x="195188" y="227199"/>
                </a:moveTo>
                <a:lnTo>
                  <a:pt x="109914" y="227199"/>
                </a:lnTo>
                <a:lnTo>
                  <a:pt x="134241" y="230904"/>
                </a:lnTo>
                <a:lnTo>
                  <a:pt x="152569" y="240728"/>
                </a:lnTo>
                <a:lnTo>
                  <a:pt x="164129" y="254734"/>
                </a:lnTo>
                <a:lnTo>
                  <a:pt x="168154" y="270986"/>
                </a:lnTo>
                <a:lnTo>
                  <a:pt x="166898" y="291538"/>
                </a:lnTo>
                <a:lnTo>
                  <a:pt x="155029" y="307751"/>
                </a:lnTo>
                <a:lnTo>
                  <a:pt x="135163" y="318388"/>
                </a:lnTo>
                <a:lnTo>
                  <a:pt x="109914" y="322210"/>
                </a:lnTo>
                <a:lnTo>
                  <a:pt x="84435" y="323720"/>
                </a:lnTo>
                <a:lnTo>
                  <a:pt x="184952" y="323720"/>
                </a:lnTo>
                <a:lnTo>
                  <a:pt x="193274" y="312502"/>
                </a:lnTo>
                <a:lnTo>
                  <a:pt x="201489" y="290143"/>
                </a:lnTo>
                <a:lnTo>
                  <a:pt x="204245" y="264377"/>
                </a:lnTo>
                <a:lnTo>
                  <a:pt x="200566" y="239166"/>
                </a:lnTo>
                <a:lnTo>
                  <a:pt x="195188" y="227199"/>
                </a:lnTo>
                <a:close/>
              </a:path>
              <a:path w="364489" h="359410">
                <a:moveTo>
                  <a:pt x="305958" y="175976"/>
                </a:moveTo>
                <a:lnTo>
                  <a:pt x="261664" y="175976"/>
                </a:lnTo>
                <a:lnTo>
                  <a:pt x="261664" y="241244"/>
                </a:lnTo>
                <a:lnTo>
                  <a:pt x="305958" y="241244"/>
                </a:lnTo>
                <a:lnTo>
                  <a:pt x="305958" y="175976"/>
                </a:lnTo>
                <a:close/>
              </a:path>
              <a:path w="364489" h="359410">
                <a:moveTo>
                  <a:pt x="364196" y="139624"/>
                </a:moveTo>
                <a:lnTo>
                  <a:pt x="204245" y="139624"/>
                </a:lnTo>
                <a:lnTo>
                  <a:pt x="204245" y="175976"/>
                </a:lnTo>
                <a:lnTo>
                  <a:pt x="364196" y="175976"/>
                </a:lnTo>
                <a:lnTo>
                  <a:pt x="364196" y="139624"/>
                </a:lnTo>
                <a:close/>
              </a:path>
              <a:path w="364489" h="359410">
                <a:moveTo>
                  <a:pt x="167947" y="21480"/>
                </a:moveTo>
                <a:lnTo>
                  <a:pt x="95150" y="21480"/>
                </a:lnTo>
                <a:lnTo>
                  <a:pt x="114170" y="24385"/>
                </a:lnTo>
                <a:lnTo>
                  <a:pt x="128576" y="32943"/>
                </a:lnTo>
                <a:lnTo>
                  <a:pt x="138983" y="46924"/>
                </a:lnTo>
                <a:lnTo>
                  <a:pt x="146006" y="66094"/>
                </a:lnTo>
                <a:lnTo>
                  <a:pt x="147634" y="91873"/>
                </a:lnTo>
                <a:lnTo>
                  <a:pt x="142418" y="113703"/>
                </a:lnTo>
                <a:lnTo>
                  <a:pt x="131818" y="130110"/>
                </a:lnTo>
                <a:lnTo>
                  <a:pt x="117297" y="139624"/>
                </a:lnTo>
                <a:lnTo>
                  <a:pt x="166995" y="139624"/>
                </a:lnTo>
                <a:lnTo>
                  <a:pt x="171140" y="135222"/>
                </a:lnTo>
                <a:lnTo>
                  <a:pt x="180355" y="121964"/>
                </a:lnTo>
                <a:lnTo>
                  <a:pt x="186956" y="104524"/>
                </a:lnTo>
                <a:lnTo>
                  <a:pt x="189481" y="80965"/>
                </a:lnTo>
                <a:lnTo>
                  <a:pt x="187994" y="60182"/>
                </a:lnTo>
                <a:lnTo>
                  <a:pt x="183124" y="42341"/>
                </a:lnTo>
                <a:lnTo>
                  <a:pt x="174255" y="27289"/>
                </a:lnTo>
                <a:lnTo>
                  <a:pt x="167947" y="21480"/>
                </a:lnTo>
                <a:close/>
              </a:path>
              <a:path w="364489" h="359410">
                <a:moveTo>
                  <a:pt x="305958" y="80965"/>
                </a:moveTo>
                <a:lnTo>
                  <a:pt x="261664" y="80965"/>
                </a:lnTo>
                <a:lnTo>
                  <a:pt x="261664" y="139624"/>
                </a:lnTo>
                <a:lnTo>
                  <a:pt x="305958" y="139624"/>
                </a:lnTo>
                <a:lnTo>
                  <a:pt x="305958" y="80965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6700" y="1301625"/>
            <a:ext cx="3075305" cy="14935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185545">
              <a:lnSpc>
                <a:spcPct val="100699"/>
              </a:lnSpc>
              <a:spcBef>
                <a:spcPts val="60"/>
              </a:spcBef>
            </a:pPr>
            <a:r>
              <a:rPr sz="4800" dirty="0">
                <a:solidFill>
                  <a:srgbClr val="F6AF2E"/>
                </a:solidFill>
                <a:latin typeface="Arial"/>
                <a:cs typeface="Arial"/>
              </a:rPr>
              <a:t>Market  Dis</a:t>
            </a:r>
            <a:r>
              <a:rPr sz="4800" spc="-5" dirty="0">
                <a:solidFill>
                  <a:srgbClr val="F6AF2E"/>
                </a:solidFill>
                <a:latin typeface="Arial"/>
                <a:cs typeface="Arial"/>
              </a:rPr>
              <a:t>t</a:t>
            </a:r>
            <a:r>
              <a:rPr sz="4800" dirty="0">
                <a:solidFill>
                  <a:srgbClr val="F6AF2E"/>
                </a:solidFill>
                <a:latin typeface="Arial"/>
                <a:cs typeface="Arial"/>
              </a:rPr>
              <a:t>ribu</a:t>
            </a:r>
            <a:r>
              <a:rPr sz="4800" spc="-5" dirty="0">
                <a:solidFill>
                  <a:srgbClr val="F6AF2E"/>
                </a:solidFill>
                <a:latin typeface="Arial"/>
                <a:cs typeface="Arial"/>
              </a:rPr>
              <a:t>t</a:t>
            </a:r>
            <a:r>
              <a:rPr sz="4800" dirty="0">
                <a:solidFill>
                  <a:srgbClr val="F6AF2E"/>
                </a:solidFill>
                <a:latin typeface="Arial"/>
                <a:cs typeface="Arial"/>
              </a:rPr>
              <a:t>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85574" y="3464567"/>
            <a:ext cx="107505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13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2019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Total</a:t>
            </a:r>
            <a:endParaRPr sz="1800">
              <a:latin typeface="Trebuchet MS"/>
              <a:cs typeface="Trebuchet MS"/>
            </a:endParaRPr>
          </a:p>
          <a:p>
            <a:pPr marR="5080" algn="r">
              <a:lnSpc>
                <a:spcPts val="2100"/>
              </a:lnSpc>
            </a:pPr>
            <a:r>
              <a:rPr sz="1800" dirty="0">
                <a:latin typeface="Trebuchet MS"/>
                <a:cs typeface="Trebuchet MS"/>
              </a:rPr>
              <a:t>$152.1</a:t>
            </a:r>
            <a:r>
              <a:rPr sz="1800" spc="-5" dirty="0">
                <a:latin typeface="Trebuchet MS"/>
                <a:cs typeface="Trebuchet MS"/>
              </a:rPr>
              <a:t>B</a:t>
            </a:r>
            <a:r>
              <a:rPr sz="1800" dirty="0"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  <a:p>
            <a:pPr marR="5080" algn="r">
              <a:lnSpc>
                <a:spcPts val="2130"/>
              </a:lnSpc>
            </a:pPr>
            <a:r>
              <a:rPr sz="1800" dirty="0">
                <a:latin typeface="Trebuchet MS"/>
                <a:cs typeface="Trebuchet MS"/>
              </a:rPr>
              <a:t>+9.6%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8933" y="4484240"/>
            <a:ext cx="926465" cy="12349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1030">
              <a:lnSpc>
                <a:spcPct val="147700"/>
              </a:lnSpc>
              <a:spcBef>
                <a:spcPts val="100"/>
              </a:spcBef>
            </a:pPr>
            <a:r>
              <a:rPr lang="en-US" sz="1100" dirty="0">
                <a:solidFill>
                  <a:srgbClr val="7F7F7F"/>
                </a:solidFill>
                <a:latin typeface="Arial"/>
                <a:cs typeface="Arial"/>
              </a:rPr>
              <a:t>48</a:t>
            </a:r>
            <a:r>
              <a:rPr lang="en-US" sz="1100">
                <a:solidFill>
                  <a:srgbClr val="7F7F7F"/>
                </a:solidFill>
                <a:latin typeface="Arial"/>
                <a:cs typeface="Arial"/>
              </a:rPr>
              <a:t>%   CHINA</a:t>
            </a:r>
            <a:r>
              <a:rPr lang="en-US" sz="1100" spc="-1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1100" spc="-25" dirty="0">
                <a:solidFill>
                  <a:srgbClr val="7F7F7F"/>
                </a:solidFill>
                <a:latin typeface="Arial"/>
                <a:cs typeface="Arial"/>
              </a:rPr>
              <a:t>TOTAL</a:t>
            </a:r>
            <a:endParaRPr sz="1100" dirty="0">
              <a:latin typeface="Arial"/>
              <a:cs typeface="Arial"/>
            </a:endParaRPr>
          </a:p>
          <a:p>
            <a:pPr marL="245110" marR="5080" indent="123825" algn="r">
              <a:lnSpc>
                <a:spcPct val="147700"/>
              </a:lnSpc>
            </a:pPr>
            <a:r>
              <a:rPr sz="1100" dirty="0">
                <a:solidFill>
                  <a:srgbClr val="7F7F7F"/>
                </a:solidFill>
                <a:latin typeface="Arial"/>
                <a:cs typeface="Arial"/>
              </a:rPr>
              <a:t>$36.5BN  US</a:t>
            </a:r>
            <a:r>
              <a:rPr sz="1100" spc="-10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Arial"/>
                <a:cs typeface="Arial"/>
              </a:rPr>
              <a:t>TOTAL </a:t>
            </a:r>
            <a:r>
              <a:rPr sz="1100" dirty="0">
                <a:solidFill>
                  <a:srgbClr val="7F7F7F"/>
                </a:solidFill>
                <a:latin typeface="Arial"/>
                <a:cs typeface="Arial"/>
              </a:rPr>
              <a:t> 36.98BN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8062" y="1961489"/>
            <a:ext cx="2678430" cy="3750310"/>
          </a:xfrm>
          <a:custGeom>
            <a:avLst/>
            <a:gdLst/>
            <a:ahLst/>
            <a:cxnLst/>
            <a:rect l="l" t="t" r="r" b="b"/>
            <a:pathLst>
              <a:path w="2678429" h="3750310">
                <a:moveTo>
                  <a:pt x="2325281" y="0"/>
                </a:moveTo>
                <a:lnTo>
                  <a:pt x="352564" y="0"/>
                </a:lnTo>
                <a:lnTo>
                  <a:pt x="304723" y="3218"/>
                </a:lnTo>
                <a:lnTo>
                  <a:pt x="258838" y="12594"/>
                </a:lnTo>
                <a:lnTo>
                  <a:pt x="215330" y="27706"/>
                </a:lnTo>
                <a:lnTo>
                  <a:pt x="174618" y="48135"/>
                </a:lnTo>
                <a:lnTo>
                  <a:pt x="137122" y="73461"/>
                </a:lnTo>
                <a:lnTo>
                  <a:pt x="103263" y="103264"/>
                </a:lnTo>
                <a:lnTo>
                  <a:pt x="73461" y="137123"/>
                </a:lnTo>
                <a:lnTo>
                  <a:pt x="48135" y="174619"/>
                </a:lnTo>
                <a:lnTo>
                  <a:pt x="27706" y="215331"/>
                </a:lnTo>
                <a:lnTo>
                  <a:pt x="12593" y="258840"/>
                </a:lnTo>
                <a:lnTo>
                  <a:pt x="3218" y="304724"/>
                </a:lnTo>
                <a:lnTo>
                  <a:pt x="0" y="352565"/>
                </a:lnTo>
                <a:lnTo>
                  <a:pt x="0" y="3397434"/>
                </a:lnTo>
                <a:lnTo>
                  <a:pt x="3218" y="3445275"/>
                </a:lnTo>
                <a:lnTo>
                  <a:pt x="12593" y="3491159"/>
                </a:lnTo>
                <a:lnTo>
                  <a:pt x="27706" y="3534668"/>
                </a:lnTo>
                <a:lnTo>
                  <a:pt x="48135" y="3575380"/>
                </a:lnTo>
                <a:lnTo>
                  <a:pt x="73461" y="3612876"/>
                </a:lnTo>
                <a:lnTo>
                  <a:pt x="103263" y="3646735"/>
                </a:lnTo>
                <a:lnTo>
                  <a:pt x="137122" y="3676538"/>
                </a:lnTo>
                <a:lnTo>
                  <a:pt x="174618" y="3701864"/>
                </a:lnTo>
                <a:lnTo>
                  <a:pt x="215330" y="3722293"/>
                </a:lnTo>
                <a:lnTo>
                  <a:pt x="258838" y="3737405"/>
                </a:lnTo>
                <a:lnTo>
                  <a:pt x="304723" y="3746781"/>
                </a:lnTo>
                <a:lnTo>
                  <a:pt x="352564" y="3749999"/>
                </a:lnTo>
                <a:lnTo>
                  <a:pt x="2325281" y="3749999"/>
                </a:lnTo>
                <a:lnTo>
                  <a:pt x="2373122" y="3746781"/>
                </a:lnTo>
                <a:lnTo>
                  <a:pt x="2419006" y="3737405"/>
                </a:lnTo>
                <a:lnTo>
                  <a:pt x="2462515" y="3722293"/>
                </a:lnTo>
                <a:lnTo>
                  <a:pt x="2503227" y="3701864"/>
                </a:lnTo>
                <a:lnTo>
                  <a:pt x="2540723" y="3676538"/>
                </a:lnTo>
                <a:lnTo>
                  <a:pt x="2574582" y="3646735"/>
                </a:lnTo>
                <a:lnTo>
                  <a:pt x="2604385" y="3612876"/>
                </a:lnTo>
                <a:lnTo>
                  <a:pt x="2629711" y="3575380"/>
                </a:lnTo>
                <a:lnTo>
                  <a:pt x="2650140" y="3534668"/>
                </a:lnTo>
                <a:lnTo>
                  <a:pt x="2665253" y="3491159"/>
                </a:lnTo>
                <a:lnTo>
                  <a:pt x="2674628" y="3445275"/>
                </a:lnTo>
                <a:lnTo>
                  <a:pt x="2677847" y="3397434"/>
                </a:lnTo>
                <a:lnTo>
                  <a:pt x="2677847" y="352565"/>
                </a:lnTo>
                <a:lnTo>
                  <a:pt x="2674628" y="304724"/>
                </a:lnTo>
                <a:lnTo>
                  <a:pt x="2665253" y="258840"/>
                </a:lnTo>
                <a:lnTo>
                  <a:pt x="2650140" y="215331"/>
                </a:lnTo>
                <a:lnTo>
                  <a:pt x="2629711" y="174619"/>
                </a:lnTo>
                <a:lnTo>
                  <a:pt x="2604385" y="137123"/>
                </a:lnTo>
                <a:lnTo>
                  <a:pt x="2574582" y="103264"/>
                </a:lnTo>
                <a:lnTo>
                  <a:pt x="2540723" y="73461"/>
                </a:lnTo>
                <a:lnTo>
                  <a:pt x="2503227" y="48135"/>
                </a:lnTo>
                <a:lnTo>
                  <a:pt x="2462515" y="27706"/>
                </a:lnTo>
                <a:lnTo>
                  <a:pt x="2419006" y="12594"/>
                </a:lnTo>
                <a:lnTo>
                  <a:pt x="2373122" y="3218"/>
                </a:lnTo>
                <a:lnTo>
                  <a:pt x="2325281" y="0"/>
                </a:lnTo>
                <a:close/>
              </a:path>
            </a:pathLst>
          </a:custGeom>
          <a:solidFill>
            <a:srgbClr val="1C72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32326" y="5137124"/>
            <a:ext cx="1310640" cy="218440"/>
          </a:xfrm>
          <a:custGeom>
            <a:avLst/>
            <a:gdLst/>
            <a:ahLst/>
            <a:cxnLst/>
            <a:rect l="l" t="t" r="r" b="b"/>
            <a:pathLst>
              <a:path w="1310639" h="218439">
                <a:moveTo>
                  <a:pt x="1200950" y="0"/>
                </a:moveTo>
                <a:lnTo>
                  <a:pt x="109178" y="0"/>
                </a:lnTo>
                <a:lnTo>
                  <a:pt x="66681" y="8579"/>
                </a:lnTo>
                <a:lnTo>
                  <a:pt x="31977" y="31977"/>
                </a:lnTo>
                <a:lnTo>
                  <a:pt x="8579" y="66680"/>
                </a:lnTo>
                <a:lnTo>
                  <a:pt x="0" y="109176"/>
                </a:lnTo>
                <a:lnTo>
                  <a:pt x="8579" y="151673"/>
                </a:lnTo>
                <a:lnTo>
                  <a:pt x="31977" y="186377"/>
                </a:lnTo>
                <a:lnTo>
                  <a:pt x="66681" y="209775"/>
                </a:lnTo>
                <a:lnTo>
                  <a:pt x="109178" y="218354"/>
                </a:lnTo>
                <a:lnTo>
                  <a:pt x="1200950" y="218354"/>
                </a:lnTo>
                <a:lnTo>
                  <a:pt x="1243446" y="209775"/>
                </a:lnTo>
                <a:lnTo>
                  <a:pt x="1278149" y="186377"/>
                </a:lnTo>
                <a:lnTo>
                  <a:pt x="1301547" y="151673"/>
                </a:lnTo>
                <a:lnTo>
                  <a:pt x="1310126" y="109176"/>
                </a:lnTo>
                <a:lnTo>
                  <a:pt x="1301547" y="66680"/>
                </a:lnTo>
                <a:lnTo>
                  <a:pt x="1278149" y="31977"/>
                </a:lnTo>
                <a:lnTo>
                  <a:pt x="1243446" y="8579"/>
                </a:lnTo>
                <a:lnTo>
                  <a:pt x="12009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65600" y="2349500"/>
            <a:ext cx="1228725" cy="7213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31800" marR="136525" indent="76200">
              <a:lnSpc>
                <a:spcPts val="1300"/>
              </a:lnSpc>
              <a:spcBef>
                <a:spcPts val="160"/>
              </a:spcBef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NORTH 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AMERICA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282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$39.6BN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9300" y="5130800"/>
            <a:ext cx="444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F7F7F"/>
                </a:solidFill>
                <a:latin typeface="Arial"/>
                <a:cs typeface="Arial"/>
              </a:rPr>
              <a:t>M</a:t>
            </a:r>
            <a:r>
              <a:rPr sz="1100" i="1" spc="-5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100" i="1" dirty="0">
                <a:solidFill>
                  <a:srgbClr val="7F7F7F"/>
                </a:solidFill>
                <a:latin typeface="Arial"/>
                <a:cs typeface="Arial"/>
              </a:rPr>
              <a:t>RE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09053" y="5137124"/>
            <a:ext cx="1310640" cy="218440"/>
          </a:xfrm>
          <a:custGeom>
            <a:avLst/>
            <a:gdLst/>
            <a:ahLst/>
            <a:cxnLst/>
            <a:rect l="l" t="t" r="r" b="b"/>
            <a:pathLst>
              <a:path w="1310640" h="218439">
                <a:moveTo>
                  <a:pt x="1200950" y="0"/>
                </a:moveTo>
                <a:lnTo>
                  <a:pt x="109178" y="0"/>
                </a:lnTo>
                <a:lnTo>
                  <a:pt x="66681" y="8579"/>
                </a:lnTo>
                <a:lnTo>
                  <a:pt x="31977" y="31977"/>
                </a:lnTo>
                <a:lnTo>
                  <a:pt x="8579" y="66680"/>
                </a:lnTo>
                <a:lnTo>
                  <a:pt x="0" y="109176"/>
                </a:lnTo>
                <a:lnTo>
                  <a:pt x="8579" y="151673"/>
                </a:lnTo>
                <a:lnTo>
                  <a:pt x="31977" y="186377"/>
                </a:lnTo>
                <a:lnTo>
                  <a:pt x="66681" y="209775"/>
                </a:lnTo>
                <a:lnTo>
                  <a:pt x="109178" y="218354"/>
                </a:lnTo>
                <a:lnTo>
                  <a:pt x="1200950" y="218354"/>
                </a:lnTo>
                <a:lnTo>
                  <a:pt x="1243446" y="209775"/>
                </a:lnTo>
                <a:lnTo>
                  <a:pt x="1278149" y="186377"/>
                </a:lnTo>
                <a:lnTo>
                  <a:pt x="1301547" y="151673"/>
                </a:lnTo>
                <a:lnTo>
                  <a:pt x="1310126" y="109176"/>
                </a:lnTo>
                <a:lnTo>
                  <a:pt x="1301547" y="66680"/>
                </a:lnTo>
                <a:lnTo>
                  <a:pt x="1278149" y="31977"/>
                </a:lnTo>
                <a:lnTo>
                  <a:pt x="1243446" y="8579"/>
                </a:lnTo>
                <a:lnTo>
                  <a:pt x="1200950" y="0"/>
                </a:lnTo>
                <a:close/>
              </a:path>
            </a:pathLst>
          </a:custGeom>
          <a:solidFill>
            <a:srgbClr val="733B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64400" y="2679135"/>
            <a:ext cx="1198880" cy="1440815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5"/>
              </a:spcBef>
            </a:pPr>
            <a:r>
              <a:rPr sz="3200" b="1" dirty="0">
                <a:solidFill>
                  <a:srgbClr val="7F7F7F"/>
                </a:solidFill>
                <a:latin typeface="Arial"/>
                <a:cs typeface="Arial"/>
              </a:rPr>
              <a:t>$</a:t>
            </a:r>
            <a:r>
              <a:rPr sz="2200" b="1" dirty="0">
                <a:solidFill>
                  <a:srgbClr val="7F7F7F"/>
                </a:solidFill>
                <a:latin typeface="Arial"/>
                <a:cs typeface="Arial"/>
              </a:rPr>
              <a:t>73.2BN</a:t>
            </a:r>
            <a:endParaRPr sz="22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1860"/>
              </a:spcBef>
            </a:pPr>
            <a:r>
              <a:rPr sz="2700" spc="-5" dirty="0">
                <a:solidFill>
                  <a:srgbClr val="7F7F7F"/>
                </a:solidFill>
                <a:latin typeface="Arial"/>
                <a:cs typeface="Arial"/>
              </a:rPr>
              <a:t>+7.6%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0300" y="2247900"/>
            <a:ext cx="75628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1524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535353"/>
                </a:solidFill>
                <a:latin typeface="Trebuchet MS"/>
                <a:cs typeface="Trebuchet MS"/>
              </a:rPr>
              <a:t>ASIA  </a:t>
            </a:r>
            <a:r>
              <a:rPr sz="1800" spc="-204" dirty="0">
                <a:solidFill>
                  <a:srgbClr val="535353"/>
                </a:solidFill>
                <a:latin typeface="Trebuchet MS"/>
                <a:cs typeface="Trebuchet MS"/>
              </a:rPr>
              <a:t>P</a:t>
            </a:r>
            <a:r>
              <a:rPr sz="1800" spc="-5" dirty="0">
                <a:solidFill>
                  <a:srgbClr val="535353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535353"/>
                </a:solidFill>
                <a:latin typeface="Trebuchet MS"/>
                <a:cs typeface="Trebuchet MS"/>
              </a:rPr>
              <a:t>SIFIC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40665" y="1941537"/>
            <a:ext cx="2647315" cy="3790315"/>
          </a:xfrm>
          <a:custGeom>
            <a:avLst/>
            <a:gdLst/>
            <a:ahLst/>
            <a:cxnLst/>
            <a:rect l="l" t="t" r="r" b="b"/>
            <a:pathLst>
              <a:path w="2647315" h="3790315">
                <a:moveTo>
                  <a:pt x="331280" y="0"/>
                </a:moveTo>
                <a:lnTo>
                  <a:pt x="2315624" y="0"/>
                </a:lnTo>
                <a:lnTo>
                  <a:pt x="2364578" y="3591"/>
                </a:lnTo>
                <a:lnTo>
                  <a:pt x="2411302" y="14026"/>
                </a:lnTo>
                <a:lnTo>
                  <a:pt x="2455283" y="30790"/>
                </a:lnTo>
                <a:lnTo>
                  <a:pt x="2496009" y="53371"/>
                </a:lnTo>
                <a:lnTo>
                  <a:pt x="2532968" y="81257"/>
                </a:lnTo>
                <a:lnTo>
                  <a:pt x="2565647" y="113936"/>
                </a:lnTo>
                <a:lnTo>
                  <a:pt x="2593533" y="150894"/>
                </a:lnTo>
                <a:lnTo>
                  <a:pt x="2616114" y="191621"/>
                </a:lnTo>
                <a:lnTo>
                  <a:pt x="2632878" y="235602"/>
                </a:lnTo>
                <a:lnTo>
                  <a:pt x="2643312" y="282326"/>
                </a:lnTo>
                <a:lnTo>
                  <a:pt x="2646904" y="331280"/>
                </a:lnTo>
                <a:lnTo>
                  <a:pt x="2646904" y="3458624"/>
                </a:lnTo>
                <a:lnTo>
                  <a:pt x="2643312" y="3507578"/>
                </a:lnTo>
                <a:lnTo>
                  <a:pt x="2632878" y="3554302"/>
                </a:lnTo>
                <a:lnTo>
                  <a:pt x="2616114" y="3598283"/>
                </a:lnTo>
                <a:lnTo>
                  <a:pt x="2593533" y="3639009"/>
                </a:lnTo>
                <a:lnTo>
                  <a:pt x="2565647" y="3675968"/>
                </a:lnTo>
                <a:lnTo>
                  <a:pt x="2532968" y="3708647"/>
                </a:lnTo>
                <a:lnTo>
                  <a:pt x="2496009" y="3736533"/>
                </a:lnTo>
                <a:lnTo>
                  <a:pt x="2455283" y="3759114"/>
                </a:lnTo>
                <a:lnTo>
                  <a:pt x="2411302" y="3775878"/>
                </a:lnTo>
                <a:lnTo>
                  <a:pt x="2364578" y="3786312"/>
                </a:lnTo>
                <a:lnTo>
                  <a:pt x="2315624" y="3789904"/>
                </a:lnTo>
                <a:lnTo>
                  <a:pt x="331280" y="3789904"/>
                </a:lnTo>
                <a:lnTo>
                  <a:pt x="282326" y="3786312"/>
                </a:lnTo>
                <a:lnTo>
                  <a:pt x="235602" y="3775878"/>
                </a:lnTo>
                <a:lnTo>
                  <a:pt x="191621" y="3759114"/>
                </a:lnTo>
                <a:lnTo>
                  <a:pt x="150894" y="3736533"/>
                </a:lnTo>
                <a:lnTo>
                  <a:pt x="113936" y="3708647"/>
                </a:lnTo>
                <a:lnTo>
                  <a:pt x="81257" y="3675968"/>
                </a:lnTo>
                <a:lnTo>
                  <a:pt x="53371" y="3639009"/>
                </a:lnTo>
                <a:lnTo>
                  <a:pt x="30790" y="3598283"/>
                </a:lnTo>
                <a:lnTo>
                  <a:pt x="14026" y="3554302"/>
                </a:lnTo>
                <a:lnTo>
                  <a:pt x="3591" y="3507578"/>
                </a:lnTo>
                <a:lnTo>
                  <a:pt x="0" y="3458624"/>
                </a:lnTo>
                <a:lnTo>
                  <a:pt x="0" y="331280"/>
                </a:lnTo>
                <a:lnTo>
                  <a:pt x="3591" y="282326"/>
                </a:lnTo>
                <a:lnTo>
                  <a:pt x="14026" y="235602"/>
                </a:lnTo>
                <a:lnTo>
                  <a:pt x="30790" y="191621"/>
                </a:lnTo>
                <a:lnTo>
                  <a:pt x="53371" y="150894"/>
                </a:lnTo>
                <a:lnTo>
                  <a:pt x="81257" y="113936"/>
                </a:lnTo>
                <a:lnTo>
                  <a:pt x="113936" y="81257"/>
                </a:lnTo>
                <a:lnTo>
                  <a:pt x="150894" y="53371"/>
                </a:lnTo>
                <a:lnTo>
                  <a:pt x="191621" y="30790"/>
                </a:lnTo>
                <a:lnTo>
                  <a:pt x="235602" y="14026"/>
                </a:lnTo>
                <a:lnTo>
                  <a:pt x="282326" y="3591"/>
                </a:lnTo>
                <a:lnTo>
                  <a:pt x="331280" y="0"/>
                </a:lnTo>
                <a:close/>
              </a:path>
            </a:pathLst>
          </a:custGeom>
          <a:ln w="28575">
            <a:solidFill>
              <a:srgbClr val="733B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89400" y="3378200"/>
            <a:ext cx="13855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+11.7%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15592" y="0"/>
            <a:ext cx="2750820" cy="1536065"/>
          </a:xfrm>
          <a:custGeom>
            <a:avLst/>
            <a:gdLst/>
            <a:ahLst/>
            <a:cxnLst/>
            <a:rect l="l" t="t" r="r" b="b"/>
            <a:pathLst>
              <a:path w="2750820" h="1536065">
                <a:moveTo>
                  <a:pt x="2740229" y="0"/>
                </a:moveTo>
                <a:lnTo>
                  <a:pt x="10107" y="0"/>
                </a:lnTo>
                <a:lnTo>
                  <a:pt x="7099" y="19709"/>
                </a:lnTo>
                <a:lnTo>
                  <a:pt x="4009" y="54506"/>
                </a:lnTo>
                <a:lnTo>
                  <a:pt x="1788" y="89546"/>
                </a:lnTo>
                <a:lnTo>
                  <a:pt x="449" y="124818"/>
                </a:lnTo>
                <a:lnTo>
                  <a:pt x="0" y="160312"/>
                </a:lnTo>
                <a:lnTo>
                  <a:pt x="831" y="208590"/>
                </a:lnTo>
                <a:lnTo>
                  <a:pt x="3308" y="256450"/>
                </a:lnTo>
                <a:lnTo>
                  <a:pt x="7402" y="303865"/>
                </a:lnTo>
                <a:lnTo>
                  <a:pt x="13087" y="350807"/>
                </a:lnTo>
                <a:lnTo>
                  <a:pt x="20335" y="397250"/>
                </a:lnTo>
                <a:lnTo>
                  <a:pt x="29119" y="443166"/>
                </a:lnTo>
                <a:lnTo>
                  <a:pt x="39412" y="488528"/>
                </a:lnTo>
                <a:lnTo>
                  <a:pt x="51186" y="533308"/>
                </a:lnTo>
                <a:lnTo>
                  <a:pt x="64414" y="577479"/>
                </a:lnTo>
                <a:lnTo>
                  <a:pt x="79069" y="621015"/>
                </a:lnTo>
                <a:lnTo>
                  <a:pt x="95124" y="663887"/>
                </a:lnTo>
                <a:lnTo>
                  <a:pt x="112551" y="706069"/>
                </a:lnTo>
                <a:lnTo>
                  <a:pt x="131323" y="747533"/>
                </a:lnTo>
                <a:lnTo>
                  <a:pt x="151413" y="788251"/>
                </a:lnTo>
                <a:lnTo>
                  <a:pt x="172793" y="828198"/>
                </a:lnTo>
                <a:lnTo>
                  <a:pt x="195437" y="867344"/>
                </a:lnTo>
                <a:lnTo>
                  <a:pt x="219316" y="905664"/>
                </a:lnTo>
                <a:lnTo>
                  <a:pt x="244405" y="943130"/>
                </a:lnTo>
                <a:lnTo>
                  <a:pt x="270674" y="979714"/>
                </a:lnTo>
                <a:lnTo>
                  <a:pt x="298098" y="1015389"/>
                </a:lnTo>
                <a:lnTo>
                  <a:pt x="326649" y="1050128"/>
                </a:lnTo>
                <a:lnTo>
                  <a:pt x="356299" y="1083905"/>
                </a:lnTo>
                <a:lnTo>
                  <a:pt x="387022" y="1116690"/>
                </a:lnTo>
                <a:lnTo>
                  <a:pt x="418790" y="1148458"/>
                </a:lnTo>
                <a:lnTo>
                  <a:pt x="451575" y="1179181"/>
                </a:lnTo>
                <a:lnTo>
                  <a:pt x="485351" y="1208831"/>
                </a:lnTo>
                <a:lnTo>
                  <a:pt x="520091" y="1237382"/>
                </a:lnTo>
                <a:lnTo>
                  <a:pt x="555766" y="1264806"/>
                </a:lnTo>
                <a:lnTo>
                  <a:pt x="592350" y="1291075"/>
                </a:lnTo>
                <a:lnTo>
                  <a:pt x="629816" y="1316164"/>
                </a:lnTo>
                <a:lnTo>
                  <a:pt x="668136" y="1340043"/>
                </a:lnTo>
                <a:lnTo>
                  <a:pt x="707282" y="1362687"/>
                </a:lnTo>
                <a:lnTo>
                  <a:pt x="747229" y="1384067"/>
                </a:lnTo>
                <a:lnTo>
                  <a:pt x="787947" y="1404157"/>
                </a:lnTo>
                <a:lnTo>
                  <a:pt x="829411" y="1422929"/>
                </a:lnTo>
                <a:lnTo>
                  <a:pt x="871593" y="1440356"/>
                </a:lnTo>
                <a:lnTo>
                  <a:pt x="914465" y="1456411"/>
                </a:lnTo>
                <a:lnTo>
                  <a:pt x="958000" y="1471066"/>
                </a:lnTo>
                <a:lnTo>
                  <a:pt x="1002172" y="1484294"/>
                </a:lnTo>
                <a:lnTo>
                  <a:pt x="1046952" y="1496068"/>
                </a:lnTo>
                <a:lnTo>
                  <a:pt x="1092314" y="1506361"/>
                </a:lnTo>
                <a:lnTo>
                  <a:pt x="1138230" y="1515145"/>
                </a:lnTo>
                <a:lnTo>
                  <a:pt x="1184673" y="1522393"/>
                </a:lnTo>
                <a:lnTo>
                  <a:pt x="1231615" y="1528078"/>
                </a:lnTo>
                <a:lnTo>
                  <a:pt x="1279030" y="1532172"/>
                </a:lnTo>
                <a:lnTo>
                  <a:pt x="1326890" y="1534649"/>
                </a:lnTo>
                <a:lnTo>
                  <a:pt x="1375168" y="1535480"/>
                </a:lnTo>
                <a:lnTo>
                  <a:pt x="1423446" y="1534649"/>
                </a:lnTo>
                <a:lnTo>
                  <a:pt x="1471306" y="1532172"/>
                </a:lnTo>
                <a:lnTo>
                  <a:pt x="1518721" y="1528078"/>
                </a:lnTo>
                <a:lnTo>
                  <a:pt x="1565664" y="1522393"/>
                </a:lnTo>
                <a:lnTo>
                  <a:pt x="1612107" y="1515145"/>
                </a:lnTo>
                <a:lnTo>
                  <a:pt x="1658023" y="1506361"/>
                </a:lnTo>
                <a:lnTo>
                  <a:pt x="1703384" y="1496068"/>
                </a:lnTo>
                <a:lnTo>
                  <a:pt x="1748165" y="1484294"/>
                </a:lnTo>
                <a:lnTo>
                  <a:pt x="1792336" y="1471066"/>
                </a:lnTo>
                <a:lnTo>
                  <a:pt x="1835872" y="1456411"/>
                </a:lnTo>
                <a:lnTo>
                  <a:pt x="1878744" y="1440356"/>
                </a:lnTo>
                <a:lnTo>
                  <a:pt x="1920925" y="1422929"/>
                </a:lnTo>
                <a:lnTo>
                  <a:pt x="1962389" y="1404157"/>
                </a:lnTo>
                <a:lnTo>
                  <a:pt x="2003108" y="1384067"/>
                </a:lnTo>
                <a:lnTo>
                  <a:pt x="2043054" y="1362687"/>
                </a:lnTo>
                <a:lnTo>
                  <a:pt x="2082201" y="1340043"/>
                </a:lnTo>
                <a:lnTo>
                  <a:pt x="2120521" y="1316164"/>
                </a:lnTo>
                <a:lnTo>
                  <a:pt x="2157986" y="1291075"/>
                </a:lnTo>
                <a:lnTo>
                  <a:pt x="2194570" y="1264806"/>
                </a:lnTo>
                <a:lnTo>
                  <a:pt x="2230246" y="1237382"/>
                </a:lnTo>
                <a:lnTo>
                  <a:pt x="2264985" y="1208831"/>
                </a:lnTo>
                <a:lnTo>
                  <a:pt x="2298761" y="1179181"/>
                </a:lnTo>
                <a:lnTo>
                  <a:pt x="2331547" y="1148458"/>
                </a:lnTo>
                <a:lnTo>
                  <a:pt x="2363315" y="1116690"/>
                </a:lnTo>
                <a:lnTo>
                  <a:pt x="2394037" y="1083905"/>
                </a:lnTo>
                <a:lnTo>
                  <a:pt x="2423688" y="1050128"/>
                </a:lnTo>
                <a:lnTo>
                  <a:pt x="2452238" y="1015389"/>
                </a:lnTo>
                <a:lnTo>
                  <a:pt x="2479662" y="979714"/>
                </a:lnTo>
                <a:lnTo>
                  <a:pt x="2505932" y="943130"/>
                </a:lnTo>
                <a:lnTo>
                  <a:pt x="2531020" y="905664"/>
                </a:lnTo>
                <a:lnTo>
                  <a:pt x="2554900" y="867344"/>
                </a:lnTo>
                <a:lnTo>
                  <a:pt x="2577543" y="828198"/>
                </a:lnTo>
                <a:lnTo>
                  <a:pt x="2598924" y="788251"/>
                </a:lnTo>
                <a:lnTo>
                  <a:pt x="2619013" y="747533"/>
                </a:lnTo>
                <a:lnTo>
                  <a:pt x="2637786" y="706069"/>
                </a:lnTo>
                <a:lnTo>
                  <a:pt x="2655213" y="663887"/>
                </a:lnTo>
                <a:lnTo>
                  <a:pt x="2671267" y="621015"/>
                </a:lnTo>
                <a:lnTo>
                  <a:pt x="2685922" y="577479"/>
                </a:lnTo>
                <a:lnTo>
                  <a:pt x="2699151" y="533308"/>
                </a:lnTo>
                <a:lnTo>
                  <a:pt x="2710925" y="488528"/>
                </a:lnTo>
                <a:lnTo>
                  <a:pt x="2721217" y="443166"/>
                </a:lnTo>
                <a:lnTo>
                  <a:pt x="2730001" y="397250"/>
                </a:lnTo>
                <a:lnTo>
                  <a:pt x="2737249" y="350807"/>
                </a:lnTo>
                <a:lnTo>
                  <a:pt x="2742934" y="303865"/>
                </a:lnTo>
                <a:lnTo>
                  <a:pt x="2747029" y="256450"/>
                </a:lnTo>
                <a:lnTo>
                  <a:pt x="2749505" y="208590"/>
                </a:lnTo>
                <a:lnTo>
                  <a:pt x="2750337" y="160312"/>
                </a:lnTo>
                <a:lnTo>
                  <a:pt x="2749888" y="124818"/>
                </a:lnTo>
                <a:lnTo>
                  <a:pt x="2748547" y="89546"/>
                </a:lnTo>
                <a:lnTo>
                  <a:pt x="2746327" y="54506"/>
                </a:lnTo>
                <a:lnTo>
                  <a:pt x="2743236" y="19709"/>
                </a:lnTo>
                <a:lnTo>
                  <a:pt x="2740229" y="0"/>
                </a:lnTo>
                <a:close/>
              </a:path>
            </a:pathLst>
          </a:custGeom>
          <a:solidFill>
            <a:srgbClr val="F6AF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90900" y="5981700"/>
            <a:ext cx="58591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1C72BA"/>
                </a:solidFill>
                <a:latin typeface="Arial"/>
                <a:cs typeface="Arial"/>
              </a:rPr>
              <a:t>MARKET</a:t>
            </a:r>
            <a:r>
              <a:rPr sz="4000" spc="-140" dirty="0">
                <a:solidFill>
                  <a:srgbClr val="1C72BA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1C72BA"/>
                </a:solidFill>
                <a:latin typeface="Arial"/>
                <a:cs typeface="Arial"/>
              </a:rPr>
              <a:t>DISTRIBUTION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3351" y="0"/>
            <a:ext cx="4923162" cy="1674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551</Words>
  <Application>Microsoft Office PowerPoint</Application>
  <PresentationFormat>Widescreen</PresentationFormat>
  <Paragraphs>187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Trebuchet MS</vt:lpstr>
      <vt:lpstr>Office Theme</vt:lpstr>
      <vt:lpstr>PowerPoint Presentation</vt:lpstr>
      <vt:lpstr>Introducción  al sector</vt:lpstr>
      <vt:lpstr>PowerPoint Presentation</vt:lpstr>
      <vt:lpstr>ACTIVISION</vt:lpstr>
      <vt:lpstr>BLIZZARD</vt:lpstr>
      <vt:lpstr>King  34%</vt:lpstr>
      <vt:lpstr>PowerPoint Presentation</vt:lpstr>
      <vt:lpstr>Market  Distribution</vt:lpstr>
      <vt:lpstr>PowerPoint Presentation</vt:lpstr>
      <vt:lpstr>PowerPoint Presentation</vt:lpstr>
      <vt:lpstr>PowerPoint Presentation</vt:lpstr>
      <vt:lpstr>PowerPoint Presentation</vt:lpstr>
      <vt:lpstr>COSTUMER  TASTE</vt:lpstr>
      <vt:lpstr>DON’T LIKE PAY  TO WIN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5th  Generation</vt:lpstr>
      <vt:lpstr>Strengths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Gaoxiang He</dc:creator>
  <cp:lastModifiedBy>Gaoxiang He</cp:lastModifiedBy>
  <cp:revision>10</cp:revision>
  <dcterms:created xsi:type="dcterms:W3CDTF">2020-02-12T08:01:13Z</dcterms:created>
  <dcterms:modified xsi:type="dcterms:W3CDTF">2020-02-12T09:29:07Z</dcterms:modified>
</cp:coreProperties>
</file>